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334" r:id="rId3"/>
    <p:sldId id="341" r:id="rId4"/>
    <p:sldId id="340" r:id="rId5"/>
    <p:sldId id="342" r:id="rId6"/>
    <p:sldId id="346" r:id="rId7"/>
    <p:sldId id="348" r:id="rId8"/>
    <p:sldId id="345" r:id="rId9"/>
    <p:sldId id="350" r:id="rId10"/>
    <p:sldId id="272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478" autoAdjust="0"/>
  </p:normalViewPr>
  <p:slideViewPr>
    <p:cSldViewPr>
      <p:cViewPr>
        <p:scale>
          <a:sx n="110" d="100"/>
          <a:sy n="110" d="100"/>
        </p:scale>
        <p:origin x="-749" y="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kdr_sps10\Desktop\Documents\&#1054;&#1090;&#1095;&#1105;&#1090;&#1099;\&#1055;&#1088;&#1086;&#1077;&#1082;&#1090;%20&#1063;&#1048;&#1057;&#1058;&#1054;&#1045;%20&#1053;&#1045;&#1041;&#1054;\&#1054;&#1073;&#1097;&#1072;&#1103;%20&#1087;&#1088;&#1077;&#1079;&#1077;&#1085;&#1090;&#1072;&#1094;&#1080;&#1103;%2019.09.2017\&#1084;&#1072;&#1088;&#1096;&#1088;&#1091;&#1090;%205%20&#1048;&#1057;&#1055;&#1056;.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kdr_sps10\Desktop\Documents\&#1054;&#1090;&#1095;&#1105;&#1090;&#1099;\&#1055;&#1088;&#1086;&#1077;&#1082;&#1090;%20&#1063;&#1048;&#1057;&#1058;&#1054;&#1045;%20&#1053;&#1045;&#1041;&#1054;\&#1055;&#1088;&#1086;&#1075;&#1088;&#1072;&#1084;&#1084;&#1072;%20&#1080;&#1089;&#1087;&#1099;&#1090;&#1084;&#1085;&#1080;&#1081;%20&#1084;&#1072;&#1088;&#1096;&#1088;&#1091;&#1090;&#1086;&#1074;%2011,%2023,%2025,%2050%20&#1058;&#1041;%206\&#1084;&#1072;&#1088;&#1096;&#1088;&#1091;&#1090;%2023+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dirty="0" smtClean="0"/>
              <a:t>Маршрут </a:t>
            </a:r>
            <a:r>
              <a:rPr lang="ru-RU" sz="800" dirty="0"/>
              <a:t>№ </a:t>
            </a:r>
            <a:r>
              <a:rPr lang="ru-RU" sz="800" dirty="0" smtClean="0"/>
              <a:t>5</a:t>
            </a:r>
            <a:endParaRPr lang="ru-RU" sz="800" dirty="0"/>
          </a:p>
        </c:rich>
      </c:tx>
      <c:layout>
        <c:manualLayout>
          <c:xMode val="edge"/>
          <c:yMode val="edge"/>
          <c:x val="0.45651272152831485"/>
          <c:y val="2.701580012996927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'5-ый'!$F$2</c:f>
              <c:strCache>
                <c:ptCount val="1"/>
                <c:pt idx="0">
                  <c:v>% заряда батареи</c:v>
                </c:pt>
              </c:strCache>
            </c:strRef>
          </c:tx>
          <c:marker>
            <c:symbol val="none"/>
          </c:marker>
          <c:cat>
            <c:strRef>
              <c:f>'5-ый'!$D$3:$D$26</c:f>
              <c:strCache>
                <c:ptCount val="20"/>
                <c:pt idx="0">
                  <c:v>1 (11:25)</c:v>
                </c:pt>
                <c:pt idx="1">
                  <c:v>2 (11:35)</c:v>
                </c:pt>
                <c:pt idx="2">
                  <c:v>3 (11:40)</c:v>
                </c:pt>
                <c:pt idx="3">
                  <c:v>4 (11:45)</c:v>
                </c:pt>
                <c:pt idx="4">
                  <c:v>5 (11:51)</c:v>
                </c:pt>
                <c:pt idx="5">
                  <c:v>6 (11:55)</c:v>
                </c:pt>
                <c:pt idx="6">
                  <c:v>7 (12:00)</c:v>
                </c:pt>
                <c:pt idx="7">
                  <c:v>8 (12:05)</c:v>
                </c:pt>
                <c:pt idx="8">
                  <c:v>9 (12:10)</c:v>
                </c:pt>
                <c:pt idx="9">
                  <c:v>10 (12:14)</c:v>
                </c:pt>
                <c:pt idx="10">
                  <c:v>11 (12:20)</c:v>
                </c:pt>
                <c:pt idx="11">
                  <c:v>12 (12:30)</c:v>
                </c:pt>
                <c:pt idx="12">
                  <c:v>13 (12:35)</c:v>
                </c:pt>
                <c:pt idx="13">
                  <c:v>14 (12:40)</c:v>
                </c:pt>
                <c:pt idx="14">
                  <c:v>15 (12:47)</c:v>
                </c:pt>
                <c:pt idx="15">
                  <c:v>16 (13:05)</c:v>
                </c:pt>
                <c:pt idx="16">
                  <c:v>17 (13:10)</c:v>
                </c:pt>
                <c:pt idx="17">
                  <c:v>18 (13:15)</c:v>
                </c:pt>
                <c:pt idx="18">
                  <c:v>19 (13:20)</c:v>
                </c:pt>
                <c:pt idx="19">
                  <c:v>21 (13:35)</c:v>
                </c:pt>
              </c:strCache>
            </c:strRef>
          </c:cat>
          <c:val>
            <c:numRef>
              <c:f>'5-ый'!$F$3:$F$26</c:f>
              <c:numCache>
                <c:formatCode>General</c:formatCode>
                <c:ptCount val="20"/>
                <c:pt idx="0">
                  <c:v>95</c:v>
                </c:pt>
                <c:pt idx="1">
                  <c:v>92</c:v>
                </c:pt>
                <c:pt idx="2">
                  <c:v>85</c:v>
                </c:pt>
                <c:pt idx="3">
                  <c:v>82</c:v>
                </c:pt>
                <c:pt idx="4">
                  <c:v>75</c:v>
                </c:pt>
                <c:pt idx="5">
                  <c:v>79</c:v>
                </c:pt>
                <c:pt idx="6">
                  <c:v>81</c:v>
                </c:pt>
                <c:pt idx="7">
                  <c:v>86</c:v>
                </c:pt>
                <c:pt idx="8">
                  <c:v>89</c:v>
                </c:pt>
                <c:pt idx="9">
                  <c:v>92</c:v>
                </c:pt>
                <c:pt idx="10">
                  <c:v>90</c:v>
                </c:pt>
                <c:pt idx="11">
                  <c:v>81</c:v>
                </c:pt>
                <c:pt idx="12">
                  <c:v>75</c:v>
                </c:pt>
                <c:pt idx="13">
                  <c:v>71</c:v>
                </c:pt>
                <c:pt idx="14">
                  <c:v>68</c:v>
                </c:pt>
                <c:pt idx="15">
                  <c:v>77</c:v>
                </c:pt>
                <c:pt idx="16">
                  <c:v>75</c:v>
                </c:pt>
                <c:pt idx="17">
                  <c:v>71</c:v>
                </c:pt>
                <c:pt idx="18">
                  <c:v>65</c:v>
                </c:pt>
                <c:pt idx="19">
                  <c:v>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'5-ый'!$G$2</c:f>
              <c:strCache>
                <c:ptCount val="1"/>
                <c:pt idx="0">
                  <c:v>АХ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'5-ый'!$D$3:$D$26</c:f>
              <c:strCache>
                <c:ptCount val="20"/>
                <c:pt idx="0">
                  <c:v>1 (11:25)</c:v>
                </c:pt>
                <c:pt idx="1">
                  <c:v>2 (11:35)</c:v>
                </c:pt>
                <c:pt idx="2">
                  <c:v>3 (11:40)</c:v>
                </c:pt>
                <c:pt idx="3">
                  <c:v>4 (11:45)</c:v>
                </c:pt>
                <c:pt idx="4">
                  <c:v>5 (11:51)</c:v>
                </c:pt>
                <c:pt idx="5">
                  <c:v>6 (11:55)</c:v>
                </c:pt>
                <c:pt idx="6">
                  <c:v>7 (12:00)</c:v>
                </c:pt>
                <c:pt idx="7">
                  <c:v>8 (12:05)</c:v>
                </c:pt>
                <c:pt idx="8">
                  <c:v>9 (12:10)</c:v>
                </c:pt>
                <c:pt idx="9">
                  <c:v>10 (12:14)</c:v>
                </c:pt>
                <c:pt idx="10">
                  <c:v>11 (12:20)</c:v>
                </c:pt>
                <c:pt idx="11">
                  <c:v>12 (12:30)</c:v>
                </c:pt>
                <c:pt idx="12">
                  <c:v>13 (12:35)</c:v>
                </c:pt>
                <c:pt idx="13">
                  <c:v>14 (12:40)</c:v>
                </c:pt>
                <c:pt idx="14">
                  <c:v>15 (12:47)</c:v>
                </c:pt>
                <c:pt idx="15">
                  <c:v>16 (13:05)</c:v>
                </c:pt>
                <c:pt idx="16">
                  <c:v>17 (13:10)</c:v>
                </c:pt>
                <c:pt idx="17">
                  <c:v>18 (13:15)</c:v>
                </c:pt>
                <c:pt idx="18">
                  <c:v>19 (13:20)</c:v>
                </c:pt>
                <c:pt idx="19">
                  <c:v>21 (13:35)</c:v>
                </c:pt>
              </c:strCache>
            </c:strRef>
          </c:cat>
          <c:val>
            <c:numRef>
              <c:f>'5-ый'!$G$3:$G$26</c:f>
              <c:numCache>
                <c:formatCode>General</c:formatCode>
                <c:ptCount val="20"/>
                <c:pt idx="0">
                  <c:v>95</c:v>
                </c:pt>
                <c:pt idx="1">
                  <c:v>92</c:v>
                </c:pt>
                <c:pt idx="2">
                  <c:v>85</c:v>
                </c:pt>
                <c:pt idx="3">
                  <c:v>82</c:v>
                </c:pt>
                <c:pt idx="4">
                  <c:v>75</c:v>
                </c:pt>
                <c:pt idx="9">
                  <c:v>92</c:v>
                </c:pt>
                <c:pt idx="10">
                  <c:v>90</c:v>
                </c:pt>
                <c:pt idx="11">
                  <c:v>81</c:v>
                </c:pt>
                <c:pt idx="12">
                  <c:v>75</c:v>
                </c:pt>
                <c:pt idx="13">
                  <c:v>71</c:v>
                </c:pt>
                <c:pt idx="14">
                  <c:v>68</c:v>
                </c:pt>
                <c:pt idx="15">
                  <c:v>77</c:v>
                </c:pt>
                <c:pt idx="16">
                  <c:v>75</c:v>
                </c:pt>
                <c:pt idx="17">
                  <c:v>71</c:v>
                </c:pt>
                <c:pt idx="18">
                  <c:v>65</c:v>
                </c:pt>
                <c:pt idx="19">
                  <c:v>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'5-ый'!$H$2</c:f>
              <c:strCache>
                <c:ptCount val="1"/>
                <c:pt idx="0">
                  <c:v>КС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'5-ый'!$D$3:$D$26</c:f>
              <c:strCache>
                <c:ptCount val="20"/>
                <c:pt idx="0">
                  <c:v>1 (11:25)</c:v>
                </c:pt>
                <c:pt idx="1">
                  <c:v>2 (11:35)</c:v>
                </c:pt>
                <c:pt idx="2">
                  <c:v>3 (11:40)</c:v>
                </c:pt>
                <c:pt idx="3">
                  <c:v>4 (11:45)</c:v>
                </c:pt>
                <c:pt idx="4">
                  <c:v>5 (11:51)</c:v>
                </c:pt>
                <c:pt idx="5">
                  <c:v>6 (11:55)</c:v>
                </c:pt>
                <c:pt idx="6">
                  <c:v>7 (12:00)</c:v>
                </c:pt>
                <c:pt idx="7">
                  <c:v>8 (12:05)</c:v>
                </c:pt>
                <c:pt idx="8">
                  <c:v>9 (12:10)</c:v>
                </c:pt>
                <c:pt idx="9">
                  <c:v>10 (12:14)</c:v>
                </c:pt>
                <c:pt idx="10">
                  <c:v>11 (12:20)</c:v>
                </c:pt>
                <c:pt idx="11">
                  <c:v>12 (12:30)</c:v>
                </c:pt>
                <c:pt idx="12">
                  <c:v>13 (12:35)</c:v>
                </c:pt>
                <c:pt idx="13">
                  <c:v>14 (12:40)</c:v>
                </c:pt>
                <c:pt idx="14">
                  <c:v>15 (12:47)</c:v>
                </c:pt>
                <c:pt idx="15">
                  <c:v>16 (13:05)</c:v>
                </c:pt>
                <c:pt idx="16">
                  <c:v>17 (13:10)</c:v>
                </c:pt>
                <c:pt idx="17">
                  <c:v>18 (13:15)</c:v>
                </c:pt>
                <c:pt idx="18">
                  <c:v>19 (13:20)</c:v>
                </c:pt>
                <c:pt idx="19">
                  <c:v>21 (13:35)</c:v>
                </c:pt>
              </c:strCache>
            </c:strRef>
          </c:cat>
          <c:val>
            <c:numRef>
              <c:f>'5-ый'!$H$3:$H$26</c:f>
              <c:numCache>
                <c:formatCode>General</c:formatCode>
                <c:ptCount val="20"/>
                <c:pt idx="0">
                  <c:v>95</c:v>
                </c:pt>
                <c:pt idx="4">
                  <c:v>75</c:v>
                </c:pt>
                <c:pt idx="5">
                  <c:v>79</c:v>
                </c:pt>
                <c:pt idx="6">
                  <c:v>81</c:v>
                </c:pt>
                <c:pt idx="7">
                  <c:v>86</c:v>
                </c:pt>
                <c:pt idx="8">
                  <c:v>89</c:v>
                </c:pt>
                <c:pt idx="9">
                  <c:v>92</c:v>
                </c:pt>
                <c:pt idx="14">
                  <c:v>68</c:v>
                </c:pt>
                <c:pt idx="15">
                  <c:v>77</c:v>
                </c:pt>
                <c:pt idx="19">
                  <c:v>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'5-ый'!$I$2</c:f>
              <c:strCache>
                <c:ptCount val="1"/>
                <c:pt idx="0">
                  <c:v>Максимум</c:v>
                </c:pt>
              </c:strCache>
            </c:strRef>
          </c:tx>
          <c:marker>
            <c:symbol val="none"/>
          </c:marker>
          <c:cat>
            <c:strRef>
              <c:f>'5-ый'!$D$3:$D$26</c:f>
              <c:strCache>
                <c:ptCount val="20"/>
                <c:pt idx="0">
                  <c:v>1 (11:25)</c:v>
                </c:pt>
                <c:pt idx="1">
                  <c:v>2 (11:35)</c:v>
                </c:pt>
                <c:pt idx="2">
                  <c:v>3 (11:40)</c:v>
                </c:pt>
                <c:pt idx="3">
                  <c:v>4 (11:45)</c:v>
                </c:pt>
                <c:pt idx="4">
                  <c:v>5 (11:51)</c:v>
                </c:pt>
                <c:pt idx="5">
                  <c:v>6 (11:55)</c:v>
                </c:pt>
                <c:pt idx="6">
                  <c:v>7 (12:00)</c:v>
                </c:pt>
                <c:pt idx="7">
                  <c:v>8 (12:05)</c:v>
                </c:pt>
                <c:pt idx="8">
                  <c:v>9 (12:10)</c:v>
                </c:pt>
                <c:pt idx="9">
                  <c:v>10 (12:14)</c:v>
                </c:pt>
                <c:pt idx="10">
                  <c:v>11 (12:20)</c:v>
                </c:pt>
                <c:pt idx="11">
                  <c:v>12 (12:30)</c:v>
                </c:pt>
                <c:pt idx="12">
                  <c:v>13 (12:35)</c:v>
                </c:pt>
                <c:pt idx="13">
                  <c:v>14 (12:40)</c:v>
                </c:pt>
                <c:pt idx="14">
                  <c:v>15 (12:47)</c:v>
                </c:pt>
                <c:pt idx="15">
                  <c:v>16 (13:05)</c:v>
                </c:pt>
                <c:pt idx="16">
                  <c:v>17 (13:10)</c:v>
                </c:pt>
                <c:pt idx="17">
                  <c:v>18 (13:15)</c:v>
                </c:pt>
                <c:pt idx="18">
                  <c:v>19 (13:20)</c:v>
                </c:pt>
                <c:pt idx="19">
                  <c:v>21 (13:35)</c:v>
                </c:pt>
              </c:strCache>
            </c:strRef>
          </c:cat>
          <c:val>
            <c:numRef>
              <c:f>'5-ый'!$I$3:$I$26</c:f>
              <c:numCache>
                <c:formatCode>General</c:formatCode>
                <c:ptCount val="20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96</c:v>
                </c:pt>
                <c:pt idx="4">
                  <c:v>96</c:v>
                </c:pt>
                <c:pt idx="5">
                  <c:v>96</c:v>
                </c:pt>
                <c:pt idx="6">
                  <c:v>96</c:v>
                </c:pt>
                <c:pt idx="7">
                  <c:v>96</c:v>
                </c:pt>
                <c:pt idx="8">
                  <c:v>96</c:v>
                </c:pt>
                <c:pt idx="9">
                  <c:v>96</c:v>
                </c:pt>
                <c:pt idx="10">
                  <c:v>96</c:v>
                </c:pt>
                <c:pt idx="11">
                  <c:v>96</c:v>
                </c:pt>
                <c:pt idx="12">
                  <c:v>96</c:v>
                </c:pt>
                <c:pt idx="13">
                  <c:v>96</c:v>
                </c:pt>
                <c:pt idx="14">
                  <c:v>96</c:v>
                </c:pt>
                <c:pt idx="15">
                  <c:v>96</c:v>
                </c:pt>
                <c:pt idx="16">
                  <c:v>96</c:v>
                </c:pt>
                <c:pt idx="17">
                  <c:v>96</c:v>
                </c:pt>
                <c:pt idx="18">
                  <c:v>96</c:v>
                </c:pt>
                <c:pt idx="19">
                  <c:v>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'5-ый'!$J$2</c:f>
              <c:strCache>
                <c:ptCount val="1"/>
                <c:pt idx="0">
                  <c:v>Минимум</c:v>
                </c:pt>
              </c:strCache>
            </c:strRef>
          </c:tx>
          <c:marker>
            <c:symbol val="none"/>
          </c:marker>
          <c:cat>
            <c:strRef>
              <c:f>'5-ый'!$D$3:$D$26</c:f>
              <c:strCache>
                <c:ptCount val="20"/>
                <c:pt idx="0">
                  <c:v>1 (11:25)</c:v>
                </c:pt>
                <c:pt idx="1">
                  <c:v>2 (11:35)</c:v>
                </c:pt>
                <c:pt idx="2">
                  <c:v>3 (11:40)</c:v>
                </c:pt>
                <c:pt idx="3">
                  <c:v>4 (11:45)</c:v>
                </c:pt>
                <c:pt idx="4">
                  <c:v>5 (11:51)</c:v>
                </c:pt>
                <c:pt idx="5">
                  <c:v>6 (11:55)</c:v>
                </c:pt>
                <c:pt idx="6">
                  <c:v>7 (12:00)</c:v>
                </c:pt>
                <c:pt idx="7">
                  <c:v>8 (12:05)</c:v>
                </c:pt>
                <c:pt idx="8">
                  <c:v>9 (12:10)</c:v>
                </c:pt>
                <c:pt idx="9">
                  <c:v>10 (12:14)</c:v>
                </c:pt>
                <c:pt idx="10">
                  <c:v>11 (12:20)</c:v>
                </c:pt>
                <c:pt idx="11">
                  <c:v>12 (12:30)</c:v>
                </c:pt>
                <c:pt idx="12">
                  <c:v>13 (12:35)</c:v>
                </c:pt>
                <c:pt idx="13">
                  <c:v>14 (12:40)</c:v>
                </c:pt>
                <c:pt idx="14">
                  <c:v>15 (12:47)</c:v>
                </c:pt>
                <c:pt idx="15">
                  <c:v>16 (13:05)</c:v>
                </c:pt>
                <c:pt idx="16">
                  <c:v>17 (13:10)</c:v>
                </c:pt>
                <c:pt idx="17">
                  <c:v>18 (13:15)</c:v>
                </c:pt>
                <c:pt idx="18">
                  <c:v>19 (13:20)</c:v>
                </c:pt>
                <c:pt idx="19">
                  <c:v>21 (13:35)</c:v>
                </c:pt>
              </c:strCache>
            </c:strRef>
          </c:cat>
          <c:val>
            <c:numRef>
              <c:f>'5-ый'!$J$3:$J$26</c:f>
              <c:numCache>
                <c:formatCode>General</c:formatCode>
                <c:ptCount val="2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38432"/>
        <c:axId val="71939968"/>
      </c:lineChart>
      <c:catAx>
        <c:axId val="7193843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low"/>
        <c:txPr>
          <a:bodyPr rot="-2400000"/>
          <a:lstStyle/>
          <a:p>
            <a:pPr>
              <a:defRPr sz="800"/>
            </a:pPr>
            <a:endParaRPr lang="ru-RU"/>
          </a:p>
        </c:txPr>
        <c:crossAx val="71939968"/>
        <c:crosses val="autoZero"/>
        <c:auto val="1"/>
        <c:lblAlgn val="ctr"/>
        <c:lblOffset val="100"/>
        <c:noMultiLvlLbl val="0"/>
      </c:catAx>
      <c:valAx>
        <c:axId val="71939968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1938432"/>
        <c:crosses val="autoZero"/>
        <c:crossBetween val="midCat"/>
      </c:valAx>
    </c:plotArea>
    <c:legend>
      <c:legendPos val="t"/>
      <c:legendEntry>
        <c:idx val="0"/>
        <c:delete val="1"/>
      </c:legendEntry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800"/>
            </a:pPr>
            <a:r>
              <a:rPr lang="ru-RU" sz="800" dirty="0" smtClean="0"/>
              <a:t>Маршрут </a:t>
            </a:r>
            <a:r>
              <a:rPr lang="ru-RU" sz="800" dirty="0"/>
              <a:t>№ 23 с увеличенной </a:t>
            </a:r>
            <a:r>
              <a:rPr lang="ru-RU" sz="800" dirty="0" smtClean="0"/>
              <a:t>протяжённостью </a:t>
            </a:r>
            <a:r>
              <a:rPr lang="ru-RU" sz="800" dirty="0" smtClean="0">
                <a:solidFill>
                  <a:sysClr val="windowText" lastClr="000000"/>
                </a:solidFill>
              </a:rPr>
              <a:t>до </a:t>
            </a:r>
            <a:r>
              <a:rPr lang="ru-RU" sz="800" dirty="0" err="1">
                <a:solidFill>
                  <a:sysClr val="windowText" lastClr="000000"/>
                </a:solidFill>
              </a:rPr>
              <a:t>Шуваловского</a:t>
            </a:r>
            <a:r>
              <a:rPr lang="ru-RU" sz="800" dirty="0">
                <a:solidFill>
                  <a:sysClr val="windowText" lastClr="000000"/>
                </a:solidFill>
              </a:rPr>
              <a:t> пр.</a:t>
            </a:r>
          </a:p>
        </c:rich>
      </c:tx>
      <c:layout>
        <c:manualLayout>
          <c:xMode val="edge"/>
          <c:yMode val="edge"/>
          <c:x val="0.30531013196199758"/>
          <c:y val="2.934232797663004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'01.10'!$D$3:$D$51</c:f>
              <c:numCache>
                <c:formatCode>General</c:formatCode>
                <c:ptCount val="49"/>
                <c:pt idx="0" formatCode="0">
                  <c:v>0</c:v>
                </c:pt>
                <c:pt idx="4" formatCode="0">
                  <c:v>0</c:v>
                </c:pt>
                <c:pt idx="7" formatCode="0">
                  <c:v>0</c:v>
                </c:pt>
                <c:pt idx="10" formatCode="0">
                  <c:v>0</c:v>
                </c:pt>
                <c:pt idx="14" formatCode="0">
                  <c:v>0</c:v>
                </c:pt>
                <c:pt idx="18" formatCode="0">
                  <c:v>0</c:v>
                </c:pt>
                <c:pt idx="22" formatCode="0">
                  <c:v>0</c:v>
                </c:pt>
                <c:pt idx="25" formatCode="0">
                  <c:v>0</c:v>
                </c:pt>
                <c:pt idx="29" formatCode="0">
                  <c:v>0</c:v>
                </c:pt>
                <c:pt idx="33" formatCode="0">
                  <c:v>0</c:v>
                </c:pt>
                <c:pt idx="37" formatCode="0">
                  <c:v>0</c:v>
                </c:pt>
                <c:pt idx="41" formatCode="0">
                  <c:v>0</c:v>
                </c:pt>
                <c:pt idx="45" formatCode="0">
                  <c:v>0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'01.10'!$E$3:$E$51</c:f>
              <c:numCache>
                <c:formatCode>General</c:formatCode>
                <c:ptCount val="49"/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'01.10'!$F$3:$F$51</c:f>
              <c:numCache>
                <c:formatCode>General</c:formatCode>
                <c:ptCount val="49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96</c:v>
                </c:pt>
                <c:pt idx="4">
                  <c:v>96</c:v>
                </c:pt>
                <c:pt idx="5">
                  <c:v>92</c:v>
                </c:pt>
                <c:pt idx="6">
                  <c:v>88</c:v>
                </c:pt>
                <c:pt idx="7">
                  <c:v>77</c:v>
                </c:pt>
                <c:pt idx="8">
                  <c:v>72</c:v>
                </c:pt>
                <c:pt idx="9">
                  <c:v>65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91</c:v>
                </c:pt>
                <c:pt idx="16">
                  <c:v>93</c:v>
                </c:pt>
                <c:pt idx="17">
                  <c:v>95</c:v>
                </c:pt>
                <c:pt idx="18">
                  <c:v>96</c:v>
                </c:pt>
                <c:pt idx="19">
                  <c:v>92</c:v>
                </c:pt>
                <c:pt idx="20">
                  <c:v>84</c:v>
                </c:pt>
                <c:pt idx="21">
                  <c:v>80</c:v>
                </c:pt>
                <c:pt idx="22">
                  <c:v>78</c:v>
                </c:pt>
                <c:pt idx="23">
                  <c:v>72</c:v>
                </c:pt>
                <c:pt idx="24">
                  <c:v>68</c:v>
                </c:pt>
                <c:pt idx="25">
                  <c:v>66</c:v>
                </c:pt>
                <c:pt idx="26">
                  <c:v>68</c:v>
                </c:pt>
                <c:pt idx="27">
                  <c:v>74</c:v>
                </c:pt>
                <c:pt idx="28">
                  <c:v>78</c:v>
                </c:pt>
                <c:pt idx="29">
                  <c:v>84</c:v>
                </c:pt>
                <c:pt idx="30">
                  <c:v>88</c:v>
                </c:pt>
                <c:pt idx="31">
                  <c:v>92</c:v>
                </c:pt>
                <c:pt idx="32">
                  <c:v>96</c:v>
                </c:pt>
                <c:pt idx="33">
                  <c:v>98</c:v>
                </c:pt>
                <c:pt idx="34">
                  <c:v>94</c:v>
                </c:pt>
                <c:pt idx="35">
                  <c:v>90</c:v>
                </c:pt>
                <c:pt idx="36">
                  <c:v>86</c:v>
                </c:pt>
                <c:pt idx="37">
                  <c:v>77</c:v>
                </c:pt>
                <c:pt idx="38">
                  <c:v>75</c:v>
                </c:pt>
                <c:pt idx="39">
                  <c:v>70</c:v>
                </c:pt>
                <c:pt idx="40">
                  <c:v>67</c:v>
                </c:pt>
                <c:pt idx="41">
                  <c:v>65</c:v>
                </c:pt>
                <c:pt idx="42">
                  <c:v>69</c:v>
                </c:pt>
                <c:pt idx="43">
                  <c:v>74</c:v>
                </c:pt>
                <c:pt idx="44">
                  <c:v>85</c:v>
                </c:pt>
                <c:pt idx="45">
                  <c:v>95</c:v>
                </c:pt>
                <c:pt idx="46">
                  <c:v>95</c:v>
                </c:pt>
                <c:pt idx="47">
                  <c:v>95</c:v>
                </c:pt>
                <c:pt idx="48">
                  <c:v>95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'01.10'!$G$3:$G$51</c:f>
              <c:numCache>
                <c:formatCode>General</c:formatCode>
                <c:ptCount val="49"/>
                <c:pt idx="5">
                  <c:v>92</c:v>
                </c:pt>
                <c:pt idx="6">
                  <c:v>88</c:v>
                </c:pt>
                <c:pt idx="7">
                  <c:v>77</c:v>
                </c:pt>
                <c:pt idx="8">
                  <c:v>72</c:v>
                </c:pt>
                <c:pt idx="9">
                  <c:v>65</c:v>
                </c:pt>
                <c:pt idx="10">
                  <c:v>60</c:v>
                </c:pt>
                <c:pt idx="19">
                  <c:v>92</c:v>
                </c:pt>
                <c:pt idx="20">
                  <c:v>84</c:v>
                </c:pt>
                <c:pt idx="21">
                  <c:v>80</c:v>
                </c:pt>
                <c:pt idx="22">
                  <c:v>78</c:v>
                </c:pt>
                <c:pt idx="23">
                  <c:v>72</c:v>
                </c:pt>
                <c:pt idx="24">
                  <c:v>68</c:v>
                </c:pt>
                <c:pt idx="25">
                  <c:v>66</c:v>
                </c:pt>
                <c:pt idx="34">
                  <c:v>94</c:v>
                </c:pt>
                <c:pt idx="35">
                  <c:v>90</c:v>
                </c:pt>
                <c:pt idx="36">
                  <c:v>86</c:v>
                </c:pt>
                <c:pt idx="37">
                  <c:v>77</c:v>
                </c:pt>
                <c:pt idx="38">
                  <c:v>75</c:v>
                </c:pt>
                <c:pt idx="39">
                  <c:v>70</c:v>
                </c:pt>
                <c:pt idx="40">
                  <c:v>67</c:v>
                </c:pt>
                <c:pt idx="41">
                  <c:v>65</c:v>
                </c:pt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'01.10'!$H$3:$H$51</c:f>
              <c:numCache>
                <c:formatCode>General</c:formatCode>
                <c:ptCount val="49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96</c:v>
                </c:pt>
                <c:pt idx="4">
                  <c:v>96</c:v>
                </c:pt>
                <c:pt idx="11">
                  <c:v>65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91</c:v>
                </c:pt>
                <c:pt idx="16">
                  <c:v>93</c:v>
                </c:pt>
                <c:pt idx="17">
                  <c:v>95</c:v>
                </c:pt>
                <c:pt idx="18">
                  <c:v>96</c:v>
                </c:pt>
                <c:pt idx="26">
                  <c:v>68</c:v>
                </c:pt>
                <c:pt idx="27">
                  <c:v>74</c:v>
                </c:pt>
                <c:pt idx="28">
                  <c:v>78</c:v>
                </c:pt>
                <c:pt idx="29">
                  <c:v>84</c:v>
                </c:pt>
                <c:pt idx="30">
                  <c:v>88</c:v>
                </c:pt>
                <c:pt idx="31">
                  <c:v>92</c:v>
                </c:pt>
                <c:pt idx="32">
                  <c:v>96</c:v>
                </c:pt>
                <c:pt idx="33">
                  <c:v>98</c:v>
                </c:pt>
                <c:pt idx="42">
                  <c:v>69</c:v>
                </c:pt>
                <c:pt idx="43">
                  <c:v>74</c:v>
                </c:pt>
                <c:pt idx="44">
                  <c:v>85</c:v>
                </c:pt>
                <c:pt idx="45">
                  <c:v>95</c:v>
                </c:pt>
                <c:pt idx="46">
                  <c:v>95</c:v>
                </c:pt>
                <c:pt idx="47">
                  <c:v>95</c:v>
                </c:pt>
                <c:pt idx="48">
                  <c:v>95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val>
            <c:numRef>
              <c:f>'01.10'!$I$3:$I$51</c:f>
              <c:numCache>
                <c:formatCode>General</c:formatCode>
                <c:ptCount val="49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96</c:v>
                </c:pt>
                <c:pt idx="4">
                  <c:v>96</c:v>
                </c:pt>
                <c:pt idx="5">
                  <c:v>96</c:v>
                </c:pt>
                <c:pt idx="6">
                  <c:v>96</c:v>
                </c:pt>
                <c:pt idx="7">
                  <c:v>96</c:v>
                </c:pt>
                <c:pt idx="8">
                  <c:v>96</c:v>
                </c:pt>
                <c:pt idx="9">
                  <c:v>96</c:v>
                </c:pt>
                <c:pt idx="10">
                  <c:v>96</c:v>
                </c:pt>
                <c:pt idx="11">
                  <c:v>96</c:v>
                </c:pt>
                <c:pt idx="12">
                  <c:v>96</c:v>
                </c:pt>
                <c:pt idx="13">
                  <c:v>96</c:v>
                </c:pt>
                <c:pt idx="14">
                  <c:v>96</c:v>
                </c:pt>
                <c:pt idx="15">
                  <c:v>96</c:v>
                </c:pt>
                <c:pt idx="16">
                  <c:v>96</c:v>
                </c:pt>
                <c:pt idx="17">
                  <c:v>96</c:v>
                </c:pt>
                <c:pt idx="18">
                  <c:v>96</c:v>
                </c:pt>
                <c:pt idx="19">
                  <c:v>96</c:v>
                </c:pt>
                <c:pt idx="20">
                  <c:v>96</c:v>
                </c:pt>
                <c:pt idx="21">
                  <c:v>96</c:v>
                </c:pt>
                <c:pt idx="22">
                  <c:v>96</c:v>
                </c:pt>
                <c:pt idx="23">
                  <c:v>96</c:v>
                </c:pt>
                <c:pt idx="24">
                  <c:v>96</c:v>
                </c:pt>
                <c:pt idx="25">
                  <c:v>96</c:v>
                </c:pt>
                <c:pt idx="26">
                  <c:v>96</c:v>
                </c:pt>
                <c:pt idx="27">
                  <c:v>96</c:v>
                </c:pt>
                <c:pt idx="28">
                  <c:v>96</c:v>
                </c:pt>
                <c:pt idx="29">
                  <c:v>96</c:v>
                </c:pt>
                <c:pt idx="30">
                  <c:v>96</c:v>
                </c:pt>
                <c:pt idx="31">
                  <c:v>96</c:v>
                </c:pt>
                <c:pt idx="32">
                  <c:v>96</c:v>
                </c:pt>
                <c:pt idx="33">
                  <c:v>96</c:v>
                </c:pt>
                <c:pt idx="34">
                  <c:v>96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96</c:v>
                </c:pt>
                <c:pt idx="39">
                  <c:v>96</c:v>
                </c:pt>
                <c:pt idx="40">
                  <c:v>96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96</c:v>
                </c:pt>
                <c:pt idx="45">
                  <c:v>96</c:v>
                </c:pt>
                <c:pt idx="46">
                  <c:v>96</c:v>
                </c:pt>
                <c:pt idx="47">
                  <c:v>96</c:v>
                </c:pt>
                <c:pt idx="48">
                  <c:v>96</c:v>
                </c:pt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val>
            <c:numRef>
              <c:f>'01.10'!$J$3:$J$51</c:f>
              <c:numCache>
                <c:formatCode>General</c:formatCode>
                <c:ptCount val="4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69504"/>
        <c:axId val="75671040"/>
      </c:lineChart>
      <c:catAx>
        <c:axId val="75669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-4080000"/>
          <a:lstStyle/>
          <a:p>
            <a:pPr>
              <a:defRPr sz="800"/>
            </a:pPr>
            <a:endParaRPr lang="ru-RU"/>
          </a:p>
        </c:txPr>
        <c:crossAx val="75671040"/>
        <c:crosses val="autoZero"/>
        <c:auto val="1"/>
        <c:lblAlgn val="ctr"/>
        <c:lblOffset val="100"/>
        <c:noMultiLvlLbl val="0"/>
      </c:catAx>
      <c:valAx>
        <c:axId val="75671040"/>
        <c:scaling>
          <c:orientation val="minMax"/>
          <c:max val="100"/>
          <c:min val="40"/>
        </c:scaling>
        <c:delete val="0"/>
        <c:axPos val="l"/>
        <c:majorGridlines/>
        <c:min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5669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0.08139</cdr:x>
      <cdr:y>0.04811</cdr:y>
    </cdr:from>
    <cdr:to>
      <cdr:x>0.17278</cdr:x>
      <cdr:y>0.09985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2562" y="329727"/>
          <a:ext cx="1631155" cy="354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0" baseline="0"/>
            <a:t>.</a:t>
          </a:r>
          <a:endParaRPr lang="ru-RU" sz="1100" b="0"/>
        </a:p>
      </cdr:txBody>
    </cdr:sp>
  </cdr:relSizeAnchor>
  <cdr:relSizeAnchor xmlns:cdr="http://schemas.openxmlformats.org/drawingml/2006/chartDrawing">
    <cdr:from>
      <cdr:x>0.16316</cdr:x>
      <cdr:y>0.56997</cdr:y>
    </cdr:from>
    <cdr:to>
      <cdr:x>0.27256</cdr:x>
      <cdr:y>0.65051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81323" y="1512167"/>
          <a:ext cx="993203" cy="21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0" dirty="0" smtClean="0"/>
            <a:t>Суворовский пр.</a:t>
          </a:r>
          <a:endParaRPr lang="ru-RU" sz="800" b="0" dirty="0"/>
        </a:p>
      </cdr:txBody>
    </cdr:sp>
  </cdr:relSizeAnchor>
  <cdr:relSizeAnchor xmlns:cdr="http://schemas.openxmlformats.org/drawingml/2006/chartDrawing">
    <cdr:from>
      <cdr:x>0.48638</cdr:x>
      <cdr:y>0.16285</cdr:y>
    </cdr:from>
    <cdr:to>
      <cdr:x>0.59838</cdr:x>
      <cdr:y>0.24427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15804" y="432047"/>
          <a:ext cx="10168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dirty="0"/>
            <a:t>2-3</a:t>
          </a:r>
          <a:r>
            <a:rPr lang="ru-RU" sz="1100" baseline="0" dirty="0"/>
            <a:t> </a:t>
          </a:r>
          <a:r>
            <a:rPr lang="ru-RU" sz="800" baseline="0" dirty="0"/>
            <a:t>Советская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0.06689</cdr:x>
      <cdr:y>0.13571</cdr:y>
    </cdr:from>
    <cdr:to>
      <cdr:x>0.17902</cdr:x>
      <cdr:y>0.20024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607285" y="360039"/>
          <a:ext cx="1018054" cy="171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0" dirty="0" err="1"/>
            <a:t>М.Морская</a:t>
          </a:r>
          <a:endParaRPr lang="ru-RU" sz="800" b="0" dirty="0"/>
        </a:p>
      </cdr:txBody>
    </cdr:sp>
  </cdr:relSizeAnchor>
  <cdr:relSizeAnchor xmlns:cdr="http://schemas.openxmlformats.org/drawingml/2006/chartDrawing">
    <cdr:from>
      <cdr:x>0.05212</cdr:x>
      <cdr:y>0.21713</cdr:y>
    </cdr:from>
    <cdr:to>
      <cdr:x>0.0687</cdr:x>
      <cdr:y>0.33736</cdr:y>
    </cdr:to>
    <cdr:cxnSp macro="">
      <cdr:nvCxnSpPr>
        <cdr:cNvPr id="29" name="Прямая со стрелкой 4"/>
        <cdr:cNvCxnSpPr/>
      </cdr:nvCxnSpPr>
      <cdr:spPr>
        <a:xfrm xmlns:a="http://schemas.openxmlformats.org/drawingml/2006/main" flipH="1">
          <a:off x="473211" y="576063"/>
          <a:ext cx="150528" cy="3189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0.04536</cdr:x>
      <cdr:y>0.72486</cdr:y>
    </cdr:from>
    <cdr:to>
      <cdr:x>0.11207</cdr:x>
      <cdr:y>0.78435</cdr:y>
    </cdr:to>
    <cdr:sp macro="" textlink="">
      <cdr:nvSpPr>
        <cdr:cNvPr id="30" name="TextBox 6"/>
        <cdr:cNvSpPr txBox="1"/>
      </cdr:nvSpPr>
      <cdr:spPr>
        <a:xfrm xmlns:a="http://schemas.openxmlformats.org/drawingml/2006/main">
          <a:off x="809624" y="4967608"/>
          <a:ext cx="1190626" cy="40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0"/>
        </a:p>
      </cdr:txBody>
    </cdr:sp>
  </cdr:relSizeAnchor>
  <cdr:relSizeAnchor xmlns:cdr="http://schemas.openxmlformats.org/drawingml/2006/chartDrawing">
    <cdr:from>
      <cdr:x>0.21868</cdr:x>
      <cdr:y>0.4614</cdr:y>
    </cdr:from>
    <cdr:to>
      <cdr:x>0.23802</cdr:x>
      <cdr:y>0.60619</cdr:y>
    </cdr:to>
    <cdr:cxnSp macro="">
      <cdr:nvCxnSpPr>
        <cdr:cNvPr id="31" name="Прямая со стрелкой 7"/>
        <cdr:cNvCxnSpPr/>
      </cdr:nvCxnSpPr>
      <cdr:spPr>
        <a:xfrm xmlns:a="http://schemas.openxmlformats.org/drawingml/2006/main" flipV="1">
          <a:off x="1985379" y="1224135"/>
          <a:ext cx="175586" cy="3841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0.23682</cdr:x>
      <cdr:y>0.01449</cdr:y>
    </cdr:from>
    <cdr:to>
      <cdr:x>0.30354</cdr:x>
      <cdr:y>0.20331</cdr:y>
    </cdr:to>
    <cdr:sp macro="" textlink="">
      <cdr:nvSpPr>
        <cdr:cNvPr id="32" name="TextBox 10"/>
        <cdr:cNvSpPr txBox="1"/>
      </cdr:nvSpPr>
      <cdr:spPr>
        <a:xfrm xmlns:a="http://schemas.openxmlformats.org/drawingml/2006/main">
          <a:off x="4226718" y="66677"/>
          <a:ext cx="1190625" cy="869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0.48586</cdr:x>
      <cdr:y>0.21713</cdr:y>
    </cdr:from>
    <cdr:to>
      <cdr:x>0.51113</cdr:x>
      <cdr:y>0.35855</cdr:y>
    </cdr:to>
    <cdr:cxnSp macro="">
      <cdr:nvCxnSpPr>
        <cdr:cNvPr id="33" name="Прямая со стрелкой 11"/>
        <cdr:cNvCxnSpPr/>
      </cdr:nvCxnSpPr>
      <cdr:spPr>
        <a:xfrm xmlns:a="http://schemas.openxmlformats.org/drawingml/2006/main" flipH="1">
          <a:off x="4411069" y="576063"/>
          <a:ext cx="229423" cy="3751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0.76138</cdr:x>
      <cdr:y>0.4614</cdr:y>
    </cdr:from>
    <cdr:to>
      <cdr:x>0.77051</cdr:x>
      <cdr:y>0.56771</cdr:y>
    </cdr:to>
    <cdr:cxnSp macro="">
      <cdr:nvCxnSpPr>
        <cdr:cNvPr id="35" name="Прямая со стрелкой 16"/>
        <cdr:cNvCxnSpPr/>
      </cdr:nvCxnSpPr>
      <cdr:spPr>
        <a:xfrm xmlns:a="http://schemas.openxmlformats.org/drawingml/2006/main" flipV="1">
          <a:off x="6912486" y="1224135"/>
          <a:ext cx="82890" cy="2820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0.74289</cdr:x>
      <cdr:y>0.24427</cdr:y>
    </cdr:from>
    <cdr:to>
      <cdr:x>0.88492</cdr:x>
      <cdr:y>0.35284</cdr:y>
    </cdr:to>
    <cdr:sp macro="" textlink="">
      <cdr:nvSpPr>
        <cdr:cNvPr id="48" name="TextBox 10"/>
        <cdr:cNvSpPr txBox="1"/>
      </cdr:nvSpPr>
      <cdr:spPr>
        <a:xfrm xmlns:a="http://schemas.openxmlformats.org/drawingml/2006/main">
          <a:off x="6744615" y="648071"/>
          <a:ext cx="12894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err="1"/>
            <a:t>Конногвард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0.71836</cdr:x>
      <cdr:y>0.32569</cdr:y>
    </cdr:from>
    <cdr:to>
      <cdr:x>0.74667</cdr:x>
      <cdr:y>0.4782</cdr:y>
    </cdr:to>
    <cdr:cxnSp macro="">
      <cdr:nvCxnSpPr>
        <cdr:cNvPr id="49" name="Прямая со стрелкой 48"/>
        <cdr:cNvCxnSpPr/>
      </cdr:nvCxnSpPr>
      <cdr:spPr>
        <a:xfrm xmlns:a="http://schemas.openxmlformats.org/drawingml/2006/main" flipH="1">
          <a:off x="6521883" y="864095"/>
          <a:ext cx="257022" cy="4046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0.72139</cdr:x>
      <cdr:y>0.56997</cdr:y>
    </cdr:from>
    <cdr:to>
      <cdr:x>0.81051</cdr:x>
      <cdr:y>0.61569</cdr:y>
    </cdr:to>
    <cdr:sp macro="" textlink="">
      <cdr:nvSpPr>
        <cdr:cNvPr id="38" name="TextBox 1"/>
        <cdr:cNvSpPr txBox="1"/>
      </cdr:nvSpPr>
      <cdr:spPr>
        <a:xfrm xmlns:a="http://schemas.openxmlformats.org/drawingml/2006/main">
          <a:off x="6549377" y="1512167"/>
          <a:ext cx="809108" cy="121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0" dirty="0" err="1"/>
            <a:t>М.Морская</a:t>
          </a:r>
          <a:endParaRPr lang="ru-RU" sz="800" b="0" dirty="0"/>
        </a:p>
      </cdr:txBody>
    </cdr:sp>
  </cdr:relSizeAnchor>
  <cdr:relSizeAnchor xmlns:cdr="http://schemas.openxmlformats.org/drawingml/2006/chartDrawing">
    <cdr:from>
      <cdr:x>0.93279</cdr:x>
      <cdr:y>0.59711</cdr:y>
    </cdr:from>
    <cdr:to>
      <cdr:x>0.95213</cdr:x>
      <cdr:y>0.7419</cdr:y>
    </cdr:to>
    <cdr:cxnSp macro="">
      <cdr:nvCxnSpPr>
        <cdr:cNvPr id="42" name="Прямая со стрелкой 41"/>
        <cdr:cNvCxnSpPr/>
      </cdr:nvCxnSpPr>
      <cdr:spPr>
        <a:xfrm xmlns:a="http://schemas.openxmlformats.org/drawingml/2006/main" flipV="1">
          <a:off x="8468663" y="1584175"/>
          <a:ext cx="175585" cy="3841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0.85319</cdr:x>
      <cdr:y>0.73281</cdr:y>
    </cdr:from>
    <cdr:to>
      <cdr:x>0.96259</cdr:x>
      <cdr:y>0.81335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7746019" y="1944215"/>
          <a:ext cx="993203" cy="21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0" dirty="0" smtClean="0"/>
            <a:t>Суворовский пр.</a:t>
          </a:r>
          <a:endParaRPr lang="ru-RU" sz="800" b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0.08139</cdr:x>
      <cdr:y>0.04811</cdr:y>
    </cdr:from>
    <cdr:to>
      <cdr:x>0.17278</cdr:x>
      <cdr:y>0.09985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2562" y="329727"/>
          <a:ext cx="1631155" cy="354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0"/>
        </a:p>
        <a:p xmlns:a="http://schemas.openxmlformats.org/drawingml/2006/main">
          <a:endParaRPr lang="ru-RU" sz="1100" b="0"/>
        </a:p>
      </cdr:txBody>
    </cdr:sp>
  </cdr:relSizeAnchor>
  <cdr:relSizeAnchor xmlns:cdr="http://schemas.openxmlformats.org/drawingml/2006/chartDrawing">
    <cdr:from>
      <cdr:x>0.09187</cdr:x>
      <cdr:y>0.61725</cdr:y>
    </cdr:from>
    <cdr:to>
      <cdr:x>0.33958</cdr:x>
      <cdr:y>0.82896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0893" y="1299326"/>
          <a:ext cx="1431424" cy="445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0" dirty="0"/>
            <a:t>ул.</a:t>
          </a:r>
          <a:r>
            <a:rPr lang="ru-RU" sz="800" b="0" baseline="0" dirty="0"/>
            <a:t> </a:t>
          </a:r>
          <a:r>
            <a:rPr lang="ru-RU" sz="800" b="0" baseline="0" dirty="0" err="1"/>
            <a:t>Гаккелевская</a:t>
          </a:r>
          <a:endParaRPr lang="ru-RU" sz="800" b="0" dirty="0"/>
        </a:p>
      </cdr:txBody>
    </cdr:sp>
  </cdr:relSizeAnchor>
  <cdr:relSizeAnchor xmlns:cdr="http://schemas.openxmlformats.org/drawingml/2006/chartDrawing">
    <cdr:from>
      <cdr:x>0.23682</cdr:x>
      <cdr:y>0.01449</cdr:y>
    </cdr:from>
    <cdr:to>
      <cdr:x>0.30354</cdr:x>
      <cdr:y>0.20331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226718" y="66677"/>
          <a:ext cx="1190625" cy="869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0.22415</cdr:x>
      <cdr:y>0.7255</cdr:y>
    </cdr:from>
    <cdr:to>
      <cdr:x>0.28552</cdr:x>
      <cdr:y>0.81758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000500" y="4972054"/>
          <a:ext cx="1095375" cy="631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0.05192</cdr:x>
      <cdr:y>0.12984</cdr:y>
    </cdr:from>
    <cdr:to>
      <cdr:x>0.15034</cdr:x>
      <cdr:y>0.18333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462016" y="560971"/>
          <a:ext cx="875760" cy="231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0" baseline="0" dirty="0" err="1"/>
            <a:t>Шаврова</a:t>
          </a:r>
          <a:endParaRPr lang="ru-RU" sz="800" b="0" dirty="0"/>
        </a:p>
      </cdr:txBody>
    </cdr:sp>
  </cdr:relSizeAnchor>
  <cdr:relSizeAnchor xmlns:cdr="http://schemas.openxmlformats.org/drawingml/2006/chartDrawing">
    <cdr:from>
      <cdr:x>0.05045</cdr:x>
      <cdr:y>0.18333</cdr:y>
    </cdr:from>
    <cdr:to>
      <cdr:x>0.10113</cdr:x>
      <cdr:y>0.18898</cdr:y>
    </cdr:to>
    <cdr:cxnSp macro="">
      <cdr:nvCxnSpPr>
        <cdr:cNvPr id="29" name="Прямая со стрелкой 4"/>
        <cdr:cNvCxnSpPr>
          <a:endCxn xmlns:a="http://schemas.openxmlformats.org/drawingml/2006/main" id="28" idx="2"/>
        </cdr:cNvCxnSpPr>
      </cdr:nvCxnSpPr>
      <cdr:spPr>
        <a:xfrm xmlns:a="http://schemas.openxmlformats.org/drawingml/2006/main" flipV="1">
          <a:off x="448935" y="792088"/>
          <a:ext cx="450961" cy="243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0.04536</cdr:x>
      <cdr:y>0.72486</cdr:y>
    </cdr:from>
    <cdr:to>
      <cdr:x>0.1319</cdr:x>
      <cdr:y>0.83942</cdr:y>
    </cdr:to>
    <cdr:sp macro="" textlink="">
      <cdr:nvSpPr>
        <cdr:cNvPr id="30" name="TextBox 6"/>
        <cdr:cNvSpPr txBox="1"/>
      </cdr:nvSpPr>
      <cdr:spPr>
        <a:xfrm xmlns:a="http://schemas.openxmlformats.org/drawingml/2006/main">
          <a:off x="577331" y="4729439"/>
          <a:ext cx="1101449" cy="747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0"/>
        </a:p>
      </cdr:txBody>
    </cdr:sp>
  </cdr:relSizeAnchor>
  <cdr:relSizeAnchor xmlns:cdr="http://schemas.openxmlformats.org/drawingml/2006/chartDrawing">
    <cdr:from>
      <cdr:x>0.22415</cdr:x>
      <cdr:y>0.7255</cdr:y>
    </cdr:from>
    <cdr:to>
      <cdr:x>0.28552</cdr:x>
      <cdr:y>0.81758</cdr:y>
    </cdr:to>
    <cdr:sp macro="" textlink="">
      <cdr:nvSpPr>
        <cdr:cNvPr id="34" name="TextBox 15"/>
        <cdr:cNvSpPr txBox="1"/>
      </cdr:nvSpPr>
      <cdr:spPr>
        <a:xfrm xmlns:a="http://schemas.openxmlformats.org/drawingml/2006/main">
          <a:off x="4000500" y="4972054"/>
          <a:ext cx="1095375" cy="631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0.44848</cdr:x>
      <cdr:y>0.29233</cdr:y>
    </cdr:from>
    <cdr:to>
      <cdr:x>0.5152</cdr:x>
      <cdr:y>0.41279</cdr:y>
    </cdr:to>
    <cdr:sp macro="" textlink="">
      <cdr:nvSpPr>
        <cdr:cNvPr id="48" name="TextBox 10"/>
        <cdr:cNvSpPr txBox="1"/>
      </cdr:nvSpPr>
      <cdr:spPr>
        <a:xfrm xmlns:a="http://schemas.openxmlformats.org/drawingml/2006/main">
          <a:off x="8004175" y="2003426"/>
          <a:ext cx="1190783" cy="825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0.0053</cdr:x>
      <cdr:y>0</cdr:y>
    </cdr:from>
    <cdr:to>
      <cdr:x>0.14094</cdr:x>
      <cdr:y>0.09058</cdr:y>
    </cdr:to>
    <cdr:sp macro="" textlink="">
      <cdr:nvSpPr>
        <cdr:cNvPr id="70" name="TextBox 69"/>
        <cdr:cNvSpPr txBox="1"/>
      </cdr:nvSpPr>
      <cdr:spPr>
        <a:xfrm xmlns:a="http://schemas.openxmlformats.org/drawingml/2006/main">
          <a:off x="44608" y="0"/>
          <a:ext cx="1141644" cy="221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dirty="0"/>
            <a:t>% заряда АБ</a:t>
          </a:r>
        </a:p>
      </cdr:txBody>
    </cdr:sp>
  </cdr:relSizeAnchor>
  <cdr:relSizeAnchor xmlns:cdr="http://schemas.openxmlformats.org/drawingml/2006/chartDrawing">
    <cdr:from>
      <cdr:x>0.94295</cdr:x>
      <cdr:y>0.79475</cdr:y>
    </cdr:from>
    <cdr:to>
      <cdr:x>1</cdr:x>
      <cdr:y>0.97497</cdr:y>
    </cdr:to>
    <cdr:sp macro="" textlink="">
      <cdr:nvSpPr>
        <cdr:cNvPr id="71" name="TextBox 70"/>
        <cdr:cNvSpPr txBox="1"/>
      </cdr:nvSpPr>
      <cdr:spPr>
        <a:xfrm xmlns:a="http://schemas.openxmlformats.org/drawingml/2006/main">
          <a:off x="7936352" y="1672976"/>
          <a:ext cx="480162" cy="379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/>
            <a:t>КМ (вр.)</a:t>
          </a:r>
        </a:p>
      </cdr:txBody>
    </cdr:sp>
  </cdr:relSizeAnchor>
  <cdr:relSizeAnchor xmlns:cdr="http://schemas.openxmlformats.org/drawingml/2006/chartDrawing">
    <cdr:from>
      <cdr:x>0.48937</cdr:x>
      <cdr:y>0.65792</cdr:y>
    </cdr:from>
    <cdr:to>
      <cdr:x>0.63409</cdr:x>
      <cdr:y>0.72944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2827941" y="1384944"/>
          <a:ext cx="836300" cy="15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0" dirty="0"/>
            <a:t>ул.</a:t>
          </a:r>
          <a:r>
            <a:rPr lang="ru-RU" sz="800" b="0" baseline="0" dirty="0"/>
            <a:t> </a:t>
          </a:r>
          <a:r>
            <a:rPr lang="ru-RU" sz="800" b="0" baseline="0" dirty="0" err="1"/>
            <a:t>Гаккелевская</a:t>
          </a:r>
          <a:endParaRPr lang="ru-RU" sz="800" b="0" dirty="0"/>
        </a:p>
      </cdr:txBody>
    </cdr:sp>
  </cdr:relSizeAnchor>
  <cdr:relSizeAnchor xmlns:cdr="http://schemas.openxmlformats.org/drawingml/2006/chartDrawing">
    <cdr:from>
      <cdr:x>0.81308</cdr:x>
      <cdr:y>0.13635</cdr:y>
    </cdr:from>
    <cdr:to>
      <cdr:x>0.95954</cdr:x>
      <cdr:y>0.18333</cdr:y>
    </cdr:to>
    <cdr:sp macro="" textlink="">
      <cdr:nvSpPr>
        <cdr:cNvPr id="41" name="TextBox 1"/>
        <cdr:cNvSpPr txBox="1"/>
      </cdr:nvSpPr>
      <cdr:spPr>
        <a:xfrm xmlns:a="http://schemas.openxmlformats.org/drawingml/2006/main">
          <a:off x="7235287" y="589097"/>
          <a:ext cx="1303289" cy="202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0" baseline="0" dirty="0" err="1"/>
            <a:t>Шаврова</a:t>
          </a:r>
          <a:r>
            <a:rPr lang="ru-RU" sz="1100" b="0" baseline="0" dirty="0"/>
            <a:t> </a:t>
          </a:r>
          <a:endParaRPr lang="ru-RU" sz="1100" b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658B8-3D04-443F-8524-8DAEC7D41E3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29F9-A6E5-4A72-BB5B-B385842D0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29F9-A6E5-4A72-BB5B-B385842D069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29F9-A6E5-4A72-BB5B-B385842D06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29F9-A6E5-4A72-BB5B-B385842D06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29F9-A6E5-4A72-BB5B-B385842D06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29F9-A6E5-4A72-BB5B-B385842D069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0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29F9-A6E5-4A72-BB5B-B385842D069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0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29F9-A6E5-4A72-BB5B-B385842D069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29F9-A6E5-4A72-BB5B-B385842D069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0EA394-10FF-4DD0-B51D-A3415DACBDF5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C611A-E72E-4915-8598-F89ABF8AB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186864" y="0"/>
            <a:ext cx="3601408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62900" y="4869424"/>
            <a:ext cx="2723025" cy="5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5"/>
          <p:cNvSpPr txBox="1"/>
          <p:nvPr/>
        </p:nvSpPr>
        <p:spPr>
          <a:xfrm>
            <a:off x="302274" y="1988841"/>
            <a:ext cx="5781893" cy="8371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СПб ГУП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Горэлектротранс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86599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Тема: «Городской наземный транспорт города Санкт-Петербурга в системе городских пассажирских перевозок»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777605"/>
            <a:ext cx="450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Докладчик:</a:t>
            </a:r>
          </a:p>
          <a:p>
            <a:r>
              <a:rPr lang="ru-RU" sz="1400" dirty="0" smtClean="0"/>
              <a:t>Начальник СП «Служба подвижного состава»</a:t>
            </a:r>
          </a:p>
          <a:p>
            <a:r>
              <a:rPr lang="ru-RU" sz="1400" dirty="0" smtClean="0"/>
              <a:t>СПб ГУП «</a:t>
            </a:r>
            <a:r>
              <a:rPr lang="ru-RU" sz="1400" dirty="0" err="1" smtClean="0"/>
              <a:t>Горэлетротранс</a:t>
            </a:r>
            <a:r>
              <a:rPr lang="ru-RU" sz="1400" dirty="0" smtClean="0"/>
              <a:t>» </a:t>
            </a:r>
          </a:p>
          <a:p>
            <a:r>
              <a:rPr lang="ru-RU" sz="1400" dirty="0" err="1" smtClean="0"/>
              <a:t>А.Е.Касаткин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39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56376" y="142852"/>
            <a:ext cx="1044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</a:t>
            </a:r>
          </a:p>
        </p:txBody>
      </p:sp>
      <p:sp>
        <p:nvSpPr>
          <p:cNvPr id="9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" name="Shape 3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32"/>
          <p:cNvSpPr txBox="1"/>
          <p:nvPr/>
        </p:nvSpPr>
        <p:spPr>
          <a:xfrm>
            <a:off x="217395" y="44624"/>
            <a:ext cx="4743299" cy="5382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79" y="2420888"/>
            <a:ext cx="8593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dirty="0" smtClean="0"/>
              <a:t> </a:t>
            </a:r>
            <a:endParaRPr dirty="0"/>
          </a:p>
        </p:txBody>
      </p:sp>
      <p:pic>
        <p:nvPicPr>
          <p:cNvPr id="8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2"/>
          <p:cNvSpPr txBox="1"/>
          <p:nvPr/>
        </p:nvSpPr>
        <p:spPr>
          <a:xfrm>
            <a:off x="35497" y="-8468"/>
            <a:ext cx="2952327" cy="6992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-RU" sz="19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p_chiff\Desktop\Новый точечный рисунок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3" y="1805211"/>
            <a:ext cx="7537634" cy="46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08719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 целью обновления подвижного состава троллейбусов в Санкт-Петербурге выбраны электробусы с динамической зарядкой, так как это наиболее рациональный путь в развитии наземного электрического транспорта по причине вовлечения существующей инфраструктуры города.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260648"/>
            <a:ext cx="2160240" cy="3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7" y="38268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Выбор в пользу электробуса с динамической зарядкой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dirty="0" smtClean="0"/>
              <a:t> </a:t>
            </a:r>
            <a:endParaRPr dirty="0"/>
          </a:p>
        </p:txBody>
      </p:sp>
      <p:pic>
        <p:nvPicPr>
          <p:cNvPr id="8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2"/>
          <p:cNvSpPr txBox="1"/>
          <p:nvPr/>
        </p:nvSpPr>
        <p:spPr>
          <a:xfrm>
            <a:off x="35497" y="-8468"/>
            <a:ext cx="2952327" cy="6992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-RU" sz="19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88" y="1772816"/>
            <a:ext cx="33767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сегодняшний день в                           Санкт-Петербурге существуют 48 троллейбусных маршрутов. С 23.12.2017 открыты уже 4 действующих маршрута с эксплуатацией электробусов с динамической зарядкой: №№ 23, 41, 2, 12 в Приморском и Красносельском районах города. В ближайшем будущем планируется открытие маршрута № 17, который будет следовать на автономном ходу в самом центре города.</a:t>
            </a:r>
          </a:p>
          <a:p>
            <a:r>
              <a:rPr lang="ru-RU" sz="1400" dirty="0" smtClean="0"/>
              <a:t>Все маршруты захватывают  пассажиропоток крупных жилых комплексов Приморского и Красносельского районов.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 l="27995" t="2314" r="25130" b="6250"/>
          <a:stretch>
            <a:fillRect/>
          </a:stretch>
        </p:blipFill>
        <p:spPr bwMode="auto">
          <a:xfrm>
            <a:off x="3635896" y="790541"/>
            <a:ext cx="5357911" cy="587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16016" y="260648"/>
            <a:ext cx="2160240" cy="3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7" y="38268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Карта маршрутов электробусов с динамической зарядкой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dirty="0" smtClean="0"/>
              <a:t> </a:t>
            </a:r>
            <a:endParaRPr dirty="0"/>
          </a:p>
        </p:txBody>
      </p:sp>
      <p:pic>
        <p:nvPicPr>
          <p:cNvPr id="8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2"/>
          <p:cNvSpPr txBox="1"/>
          <p:nvPr/>
        </p:nvSpPr>
        <p:spPr>
          <a:xfrm>
            <a:off x="35497" y="-8468"/>
            <a:ext cx="2952327" cy="6992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-RU" sz="19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628" y="1030424"/>
            <a:ext cx="8667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 smtClean="0"/>
              <a:t>Модели электробусов с динамической зарядкой, </a:t>
            </a:r>
            <a:r>
              <a:rPr lang="ru-RU" sz="1400" u="sng" dirty="0" err="1" smtClean="0"/>
              <a:t>эксплуатирующихся</a:t>
            </a:r>
            <a:r>
              <a:rPr lang="ru-RU" sz="1400" u="sng" dirty="0" smtClean="0"/>
              <a:t> в Санкт-Петербурге на маршрутах №№ 2, 12, 23, 41 в Приморском и </a:t>
            </a:r>
            <a:r>
              <a:rPr lang="ru-RU" sz="1400" u="sng" dirty="0" err="1" smtClean="0"/>
              <a:t>Красносельсом</a:t>
            </a:r>
            <a:r>
              <a:rPr lang="ru-RU" sz="1400" u="sng" dirty="0" smtClean="0"/>
              <a:t> районах :</a:t>
            </a:r>
          </a:p>
          <a:p>
            <a:pPr algn="just"/>
            <a:r>
              <a:rPr lang="ru-RU" sz="1400" dirty="0" smtClean="0"/>
              <a:t>- </a:t>
            </a:r>
            <a:r>
              <a:rPr lang="ru-RU" sz="1400" b="1" dirty="0"/>
              <a:t>Тролза-5265.02 «Мегаполис»</a:t>
            </a:r>
            <a:r>
              <a:rPr lang="ru-RU" sz="1400" dirty="0"/>
              <a:t> </a:t>
            </a:r>
            <a:r>
              <a:rPr lang="ru-RU" sz="1400" dirty="0" smtClean="0"/>
              <a:t>(производства ЗАО </a:t>
            </a:r>
            <a:r>
              <a:rPr lang="ru-RU" sz="1400" dirty="0"/>
              <a:t>«</a:t>
            </a:r>
            <a:r>
              <a:rPr lang="ru-RU" sz="1400" dirty="0" err="1"/>
              <a:t>Тролза</a:t>
            </a:r>
            <a:r>
              <a:rPr lang="ru-RU" sz="1400" dirty="0"/>
              <a:t>», г. Энгельс) с литий-</a:t>
            </a:r>
            <a:r>
              <a:rPr lang="ru-RU" sz="1400" dirty="0" err="1"/>
              <a:t>титанатной</a:t>
            </a:r>
            <a:r>
              <a:rPr lang="ru-RU" sz="1400" dirty="0"/>
              <a:t> тяговой аккумуляторной батареей производства «</a:t>
            </a:r>
            <a:r>
              <a:rPr lang="en-US" sz="1400" dirty="0"/>
              <a:t>Toshiba</a:t>
            </a:r>
            <a:r>
              <a:rPr lang="ru-RU" sz="1400" dirty="0" smtClean="0"/>
              <a:t>» - </a:t>
            </a:r>
            <a:r>
              <a:rPr lang="ru-RU" sz="1400" b="1" dirty="0" smtClean="0"/>
              <a:t>10 ед.</a:t>
            </a:r>
            <a:endParaRPr lang="ru-RU" sz="1400" b="1" dirty="0"/>
          </a:p>
          <a:p>
            <a:pPr algn="just"/>
            <a:r>
              <a:rPr lang="ru-RU" sz="1400" dirty="0"/>
              <a:t>- </a:t>
            </a:r>
            <a:r>
              <a:rPr lang="ru-RU" sz="1400" b="1" dirty="0"/>
              <a:t>Тролза-5265.08 «Мегаполис» </a:t>
            </a:r>
            <a:r>
              <a:rPr lang="ru-RU" sz="1400" dirty="0" smtClean="0"/>
              <a:t>(производства ЗАО </a:t>
            </a:r>
            <a:r>
              <a:rPr lang="ru-RU" sz="1400" dirty="0"/>
              <a:t>«</a:t>
            </a:r>
            <a:r>
              <a:rPr lang="ru-RU" sz="1400" dirty="0" err="1"/>
              <a:t>Тролза</a:t>
            </a:r>
            <a:r>
              <a:rPr lang="ru-RU" sz="1400" dirty="0"/>
              <a:t>», г. Энгельс) с литий-железо-фосфатной тяговой аккумуляторной батареей производства ООО «</a:t>
            </a:r>
            <a:r>
              <a:rPr lang="ru-RU" sz="1400" dirty="0" err="1"/>
              <a:t>Лиотех</a:t>
            </a:r>
            <a:r>
              <a:rPr lang="ru-RU" sz="1400" dirty="0"/>
              <a:t>-Инновации» (г. Новосибирск</a:t>
            </a:r>
            <a:r>
              <a:rPr lang="ru-RU" sz="1400" dirty="0" smtClean="0"/>
              <a:t>) – </a:t>
            </a:r>
            <a:r>
              <a:rPr lang="ru-RU" sz="1400" b="1" dirty="0" smtClean="0"/>
              <a:t>80 ед.</a:t>
            </a:r>
            <a:endParaRPr lang="ru-RU" sz="1400" b="1" dirty="0"/>
          </a:p>
          <a:p>
            <a:pPr algn="just"/>
            <a:r>
              <a:rPr lang="ru-RU" sz="1400" dirty="0" smtClean="0"/>
              <a:t>- </a:t>
            </a:r>
            <a:r>
              <a:rPr lang="ru-RU" sz="1400" b="1" dirty="0" smtClean="0"/>
              <a:t>АКСМ-32100</a:t>
            </a:r>
            <a:r>
              <a:rPr lang="en-US" sz="1400" b="1" dirty="0"/>
              <a:t>D</a:t>
            </a:r>
            <a:r>
              <a:rPr lang="ru-RU" sz="1400" dirty="0"/>
              <a:t> </a:t>
            </a:r>
            <a:r>
              <a:rPr lang="ru-RU" sz="1400" dirty="0" smtClean="0"/>
              <a:t>(производства ОАО </a:t>
            </a:r>
            <a:r>
              <a:rPr lang="ru-RU" sz="1400" dirty="0"/>
              <a:t>«УКХ «</a:t>
            </a:r>
            <a:r>
              <a:rPr lang="ru-RU" sz="1400" dirty="0" err="1"/>
              <a:t>Белкоммунмаш</a:t>
            </a:r>
            <a:r>
              <a:rPr lang="ru-RU" sz="1400" dirty="0"/>
              <a:t>», г. Минск) с никель-марганец-кобальтовой тяговой аккумуляторной батареей </a:t>
            </a:r>
            <a:r>
              <a:rPr lang="ru-RU" sz="1400" dirty="0" smtClean="0"/>
              <a:t>производства </a:t>
            </a:r>
            <a:r>
              <a:rPr lang="ru-RU" sz="1400" dirty="0"/>
              <a:t>ООО «</a:t>
            </a:r>
            <a:r>
              <a:rPr lang="ru-RU" sz="1400" dirty="0" err="1"/>
              <a:t>ЭнерЗэт</a:t>
            </a:r>
            <a:r>
              <a:rPr lang="ru-RU" sz="1400" dirty="0"/>
              <a:t>» (г. Санкт-Петербург</a:t>
            </a:r>
            <a:r>
              <a:rPr lang="ru-RU" sz="1400" dirty="0" smtClean="0"/>
              <a:t>) – </a:t>
            </a:r>
            <a:r>
              <a:rPr lang="ru-RU" sz="1400" b="1" dirty="0" smtClean="0"/>
              <a:t>25 ед.</a:t>
            </a:r>
          </a:p>
          <a:p>
            <a:pPr algn="just"/>
            <a:r>
              <a:rPr lang="ru-RU" sz="1400" b="1" dirty="0" smtClean="0"/>
              <a:t>Всего – 115 электробусов</a:t>
            </a:r>
            <a:endParaRPr lang="ru-RU" sz="1400" b="1" dirty="0"/>
          </a:p>
        </p:txBody>
      </p:sp>
      <p:pic>
        <p:nvPicPr>
          <p:cNvPr id="14" name="Picture 2" descr="C:\Users\okdr_sps10\Desktop\Documents\НОВЫЙ ПОДВИЖНОЙ СОСТАВ\Троллейбусы с увеличенным автономным ходом ГК 06.06.2017 № 688065\Фото Тролза-5265\GET_electrobus_4101-e1514392285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9" y="3092606"/>
            <a:ext cx="4364640" cy="290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okdr_sps10\Desktop\Documents\НОВЫЙ ПОДВИЖНОЙ СОСТАВ\Троллейбусы с увеличенным автономным ходом ГК 06.06.2017 № 688065\Фото 32100D\на невск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1748"/>
            <a:ext cx="4409840" cy="293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16016" y="260648"/>
            <a:ext cx="2160240" cy="3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7" y="38268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Характеристика электробусов с динамической зарядкой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443" y="3156692"/>
            <a:ext cx="2480709" cy="30777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</a:rPr>
              <a:t>Тролза-5265 «Мегаполис</a:t>
            </a:r>
            <a:r>
              <a:rPr lang="ru-RU" sz="1400" b="1" dirty="0" smtClean="0">
                <a:solidFill>
                  <a:srgbClr val="FFFF00"/>
                </a:solidFill>
              </a:rPr>
              <a:t>»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2263" y="3156692"/>
            <a:ext cx="1672167" cy="30777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АКСМ-32100</a:t>
            </a:r>
            <a:r>
              <a:rPr lang="en-US" sz="1400" b="1" dirty="0" smtClean="0">
                <a:solidFill>
                  <a:srgbClr val="FFFF00"/>
                </a:solidFill>
              </a:rPr>
              <a:t>D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dirty="0" smtClean="0"/>
              <a:t> </a:t>
            </a:r>
            <a:endParaRPr dirty="0"/>
          </a:p>
        </p:txBody>
      </p:sp>
      <p:pic>
        <p:nvPicPr>
          <p:cNvPr id="8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2"/>
          <p:cNvSpPr txBox="1"/>
          <p:nvPr/>
        </p:nvSpPr>
        <p:spPr>
          <a:xfrm>
            <a:off x="35497" y="-8468"/>
            <a:ext cx="2952327" cy="6992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-RU" sz="19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566" y="90872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Тяговая аккумуляторная </a:t>
            </a:r>
            <a:r>
              <a:rPr lang="ru-RU" sz="1400" b="1" i="1" dirty="0"/>
              <a:t>батарея:</a:t>
            </a:r>
            <a:endParaRPr lang="ru-RU" sz="1400" dirty="0"/>
          </a:p>
          <a:p>
            <a:pPr algn="just"/>
            <a:r>
              <a:rPr lang="ru-RU" sz="1400" i="1" dirty="0"/>
              <a:t>- ЛИТИЙ-ТИТАНАТНАЯ (</a:t>
            </a:r>
            <a:r>
              <a:rPr lang="en-US" sz="1400" i="1" dirty="0"/>
              <a:t>LTO</a:t>
            </a:r>
            <a:r>
              <a:rPr lang="ru-RU" sz="1400" i="1" dirty="0"/>
              <a:t>) </a:t>
            </a:r>
            <a:r>
              <a:rPr lang="ru-RU" sz="1400" i="1" dirty="0" smtClean="0"/>
              <a:t>производства Драйв-</a:t>
            </a:r>
            <a:r>
              <a:rPr lang="ru-RU" sz="1400" i="1" dirty="0" err="1" smtClean="0"/>
              <a:t>Электро</a:t>
            </a:r>
            <a:r>
              <a:rPr lang="ru-RU" sz="1400" i="1" dirty="0" smtClean="0"/>
              <a:t>  – </a:t>
            </a:r>
            <a:r>
              <a:rPr lang="ru-RU" sz="1400" i="1" dirty="0"/>
              <a:t>10 ед.</a:t>
            </a:r>
            <a:endParaRPr lang="ru-RU" sz="1400" dirty="0"/>
          </a:p>
          <a:p>
            <a:pPr algn="just"/>
            <a:r>
              <a:rPr lang="ru-RU" sz="1400" i="1" dirty="0"/>
              <a:t>-  ЛИТИЙ-ЖЕЛЕЗО-ФОСФАТНАЯ (</a:t>
            </a:r>
            <a:r>
              <a:rPr lang="en-US" sz="1400" i="1" dirty="0"/>
              <a:t>LFP</a:t>
            </a:r>
            <a:r>
              <a:rPr lang="ru-RU" sz="1400" i="1" dirty="0"/>
              <a:t>) </a:t>
            </a:r>
            <a:r>
              <a:rPr lang="ru-RU" sz="1400" i="1" dirty="0" smtClean="0"/>
              <a:t>производства </a:t>
            </a:r>
            <a:r>
              <a:rPr lang="ru-RU" sz="1400" i="1" dirty="0"/>
              <a:t>ООО «</a:t>
            </a:r>
            <a:r>
              <a:rPr lang="ru-RU" sz="1400" i="1" dirty="0" err="1"/>
              <a:t>Лиотех</a:t>
            </a:r>
            <a:r>
              <a:rPr lang="ru-RU" sz="1400" i="1" dirty="0"/>
              <a:t>» - </a:t>
            </a:r>
            <a:r>
              <a:rPr lang="ru-RU" sz="1400" i="1" dirty="0" smtClean="0"/>
              <a:t>80 </a:t>
            </a:r>
            <a:r>
              <a:rPr lang="ru-RU" sz="1400" i="1" dirty="0"/>
              <a:t>ед.</a:t>
            </a:r>
          </a:p>
          <a:p>
            <a:pPr algn="just"/>
            <a:r>
              <a:rPr lang="ru-RU" sz="1400" i="1" dirty="0"/>
              <a:t>- НИКЕЛЬ-МАРГАНЕЦ-КОБАЛЬТОВАЯ (</a:t>
            </a:r>
            <a:r>
              <a:rPr lang="en-US" sz="1400" i="1" dirty="0"/>
              <a:t>NMC</a:t>
            </a:r>
            <a:r>
              <a:rPr lang="ru-RU" sz="1400" i="1" dirty="0"/>
              <a:t>) производства </a:t>
            </a:r>
            <a:r>
              <a:rPr lang="en-US" sz="1400" i="1" dirty="0"/>
              <a:t>ENER Z</a:t>
            </a:r>
            <a:r>
              <a:rPr lang="ru-RU" sz="1400" i="1" dirty="0"/>
              <a:t> – 25 ед.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Комплект </a:t>
            </a:r>
            <a:r>
              <a:rPr lang="ru-RU" sz="1400" dirty="0"/>
              <a:t>батарей состоит из двух батарейных модулей, расположенных в заднем отсеке или на крыше;</a:t>
            </a:r>
          </a:p>
          <a:p>
            <a:pPr algn="just"/>
            <a:r>
              <a:rPr lang="ru-RU" sz="1400" dirty="0"/>
              <a:t>- максимальный продолжительный </a:t>
            </a:r>
            <a:r>
              <a:rPr lang="ru-RU" sz="1400" dirty="0" smtClean="0"/>
              <a:t>ток: </a:t>
            </a:r>
            <a:r>
              <a:rPr lang="ru-RU" sz="1400" dirty="0"/>
              <a:t>заряда </a:t>
            </a:r>
            <a:r>
              <a:rPr lang="ru-RU" sz="1400" dirty="0" smtClean="0"/>
              <a:t>- 120А/разряда - </a:t>
            </a:r>
            <a:r>
              <a:rPr lang="ru-RU" sz="1400" dirty="0"/>
              <a:t>240 А;</a:t>
            </a:r>
          </a:p>
          <a:p>
            <a:pPr algn="just"/>
            <a:r>
              <a:rPr lang="ru-RU" sz="1400" dirty="0"/>
              <a:t>- диапазон использования емкости батареи от 35% до 95% с длительностью </a:t>
            </a:r>
          </a:p>
          <a:p>
            <a:pPr algn="just"/>
            <a:r>
              <a:rPr lang="ru-RU" sz="1400" dirty="0"/>
              <a:t>  зарядки от контактной сети около 50 мин;</a:t>
            </a:r>
          </a:p>
          <a:p>
            <a:pPr algn="just"/>
            <a:r>
              <a:rPr lang="ru-RU" sz="1400" dirty="0"/>
              <a:t>- соотношение времени работы на автономном ходу ко времени под контактной сетью не менее </a:t>
            </a:r>
            <a:r>
              <a:rPr lang="ru-RU" sz="1400" dirty="0" smtClean="0"/>
              <a:t>40/60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/>
              <a:t>- емкость </a:t>
            </a:r>
            <a:r>
              <a:rPr lang="ru-RU" sz="1400" dirty="0" smtClean="0"/>
              <a:t>батарей: 80 (</a:t>
            </a:r>
            <a:r>
              <a:rPr lang="ru-RU" sz="1400" b="1" i="1" dirty="0"/>
              <a:t>Драйв-</a:t>
            </a:r>
            <a:r>
              <a:rPr lang="ru-RU" sz="1400" b="1" i="1" dirty="0" err="1"/>
              <a:t>Электро</a:t>
            </a:r>
            <a:r>
              <a:rPr lang="ru-RU" sz="1400" b="1" i="1" dirty="0" smtClean="0"/>
              <a:t>)</a:t>
            </a:r>
            <a:r>
              <a:rPr lang="ru-RU" sz="1400" i="1" dirty="0" smtClean="0"/>
              <a:t>, </a:t>
            </a:r>
            <a:r>
              <a:rPr lang="ru-RU" sz="1400" i="1" dirty="0"/>
              <a:t>170</a:t>
            </a:r>
            <a:r>
              <a:rPr lang="ru-RU" sz="1400" b="1" i="1" dirty="0"/>
              <a:t> (</a:t>
            </a:r>
            <a:r>
              <a:rPr lang="ru-RU" sz="1400" b="1" dirty="0" err="1"/>
              <a:t>Лиотех</a:t>
            </a:r>
            <a:r>
              <a:rPr lang="ru-RU" sz="1400" b="1" dirty="0"/>
              <a:t>) </a:t>
            </a:r>
            <a:r>
              <a:rPr lang="ru-RU" sz="1400" dirty="0" err="1"/>
              <a:t>Ач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/>
              <a:t>- масса комплекта 640-800 кг;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энергопотребление электробуса </a:t>
            </a:r>
            <a:r>
              <a:rPr lang="ru-RU" sz="1400" dirty="0"/>
              <a:t>не превышает 80 Вт час/т км</a:t>
            </a:r>
            <a:r>
              <a:rPr lang="ru-RU" sz="1400" dirty="0" smtClean="0"/>
              <a:t>.</a:t>
            </a:r>
          </a:p>
        </p:txBody>
      </p:sp>
      <p:pic>
        <p:nvPicPr>
          <p:cNvPr id="12" name="Picture 2" descr="C:\Users\okdr_sps10\Desktop\Documents\НОВЫЙ ПОДВИЖНОЙ СОСТАВ\Троллейбусы с увеличенным автономным ходом ГК 06.06.2017 № 688065\Фото Тролза-5265\P_20171027_11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18457"/>
            <a:ext cx="3901414" cy="21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716016" y="260648"/>
            <a:ext cx="2160240" cy="3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97" y="38268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Характеристика электробусов с динамической зарядкой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okdr_sps10\Desktop\Documents\НОВЫЙ ПОДВИЖНОЙ СОСТАВ\Троллейбусы с увеличенным автономным ходом ГК 06.06.2017 № 688065\Фото Тролза-5265\P_20171027_093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8457"/>
            <a:ext cx="3901412" cy="21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56376" y="142852"/>
            <a:ext cx="1044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</a:t>
            </a:r>
          </a:p>
        </p:txBody>
      </p:sp>
      <p:sp>
        <p:nvSpPr>
          <p:cNvPr id="9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32"/>
          <p:cNvSpPr txBox="1"/>
          <p:nvPr/>
        </p:nvSpPr>
        <p:spPr>
          <a:xfrm>
            <a:off x="217395" y="44624"/>
            <a:ext cx="4743299" cy="5382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284020"/>
            <a:ext cx="87143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</p:txBody>
      </p:sp>
      <p:pic>
        <p:nvPicPr>
          <p:cNvPr id="16" name="Picture 2" descr="C:\Users\okdr_sps10\Desktop\Documents\Отчёты\Презентация по новому ПС\туах на невск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87180"/>
            <a:ext cx="3870577" cy="23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331743"/>
              </p:ext>
            </p:extLst>
          </p:nvPr>
        </p:nvGraphicFramePr>
        <p:xfrm>
          <a:off x="0" y="3047731"/>
          <a:ext cx="6444208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504" y="787180"/>
            <a:ext cx="51125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 поступлении первой партии электробусов с динамической зарядкой был проведён ряд испытаний на маршрутах, проходящих как по центру Санкт-Петербурга, так и в нецентральных районах города. Цель испытаний заключалась в фиксировании основных параметров: процентное соотношение автономного хода к движению под напряжением контактной сети, время заряда/разряда тяговых аккумуляторных батарей, температурный режим тяговых батарей, кабины и салона электробуса.</a:t>
            </a:r>
          </a:p>
          <a:p>
            <a:r>
              <a:rPr lang="ru-RU" sz="1400" dirty="0"/>
              <a:t>Проведены испытания на маршрутах №№ 1, 5, 7, 10, 11, 22, 50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260648"/>
            <a:ext cx="2160240" cy="3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97" y="3826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электробусов с динамической зарядкой в городских условиях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473005"/>
            <a:ext cx="871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 прохождении по испытываемым маршрутам под контактной сетью, ёмкость батареи достигает максимального уровня, которого хватает для проследования на автономном ходу по Невскому пр. в обе стороны (6,6 км).</a:t>
            </a:r>
          </a:p>
          <a:p>
            <a:r>
              <a:rPr lang="ru-RU" sz="1400" dirty="0"/>
              <a:t>Запас ёмкости батареи достигает в процентном значении порядка 20-30%. Как пример показаны маршруты 5 и 11.</a:t>
            </a:r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5012"/>
              </p:ext>
            </p:extLst>
          </p:nvPr>
        </p:nvGraphicFramePr>
        <p:xfrm>
          <a:off x="6510396" y="3717033"/>
          <a:ext cx="2578100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424"/>
                <a:gridCol w="958676"/>
              </a:tblGrid>
              <a:tr h="3030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Автономный 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 км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030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Контактная сеть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 км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030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</a:rPr>
                        <a:t>Разрадка</a:t>
                      </a:r>
                      <a:r>
                        <a:rPr lang="ru-RU" sz="1200" u="none" strike="noStrike" dirty="0">
                          <a:effectLst/>
                        </a:rPr>
                        <a:t> АБ за 1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4,85%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5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Зарядка АБ за 1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4,96%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6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56376" y="142852"/>
            <a:ext cx="1044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</a:t>
            </a:r>
          </a:p>
        </p:txBody>
      </p:sp>
      <p:sp>
        <p:nvSpPr>
          <p:cNvPr id="9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32"/>
          <p:cNvSpPr txBox="1"/>
          <p:nvPr/>
        </p:nvSpPr>
        <p:spPr>
          <a:xfrm>
            <a:off x="217395" y="44624"/>
            <a:ext cx="4743299" cy="5382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10" y="792631"/>
            <a:ext cx="8714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Испытания по маршрутам №№ 23, 25, 41, 50 на окраине города.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6" name="Picture 2" descr="C:\Users\okdr_sps10\Desktop\Documents\Отчёты\Презентация по новому ПС\туах на невск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28" y="1200729"/>
            <a:ext cx="42207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9" y="1092713"/>
            <a:ext cx="3634525" cy="280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47156"/>
              </p:ext>
            </p:extLst>
          </p:nvPr>
        </p:nvGraphicFramePr>
        <p:xfrm>
          <a:off x="233419" y="3916264"/>
          <a:ext cx="5778741" cy="210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716016" y="260648"/>
            <a:ext cx="2160240" cy="3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7" y="3826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электробусов с динамической зарядкой в городских условиях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394" y="6079390"/>
            <a:ext cx="874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Остаток </a:t>
            </a:r>
            <a:r>
              <a:rPr lang="ru-RU" sz="1400" dirty="0"/>
              <a:t>ёмкости аккумуляторной батареи в процентном соотношении составляет в среднем 25-30%. </a:t>
            </a:r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29939"/>
              </p:ext>
            </p:extLst>
          </p:nvPr>
        </p:nvGraphicFramePr>
        <p:xfrm>
          <a:off x="6215218" y="4293096"/>
          <a:ext cx="2628987" cy="1440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388"/>
                <a:gridCol w="977599"/>
              </a:tblGrid>
              <a:tr h="3564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Автономный 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 </a:t>
                      </a:r>
                      <a:r>
                        <a:rPr lang="ru-RU" sz="1100" u="none" strike="noStrike" dirty="0">
                          <a:effectLst/>
                        </a:rPr>
                        <a:t>км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64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Контактная сеть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 </a:t>
                      </a:r>
                      <a:r>
                        <a:rPr lang="ru-RU" sz="1100" u="none" strike="noStrike" dirty="0">
                          <a:effectLst/>
                        </a:rPr>
                        <a:t>км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64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</a:rPr>
                        <a:t>Разрадка</a:t>
                      </a:r>
                      <a:r>
                        <a:rPr lang="ru-RU" sz="1200" u="none" strike="noStrike" dirty="0">
                          <a:effectLst/>
                        </a:rPr>
                        <a:t> АБ за 1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4,85%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Зарядка АБ за 1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4,96%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dirty="0" smtClean="0"/>
              <a:t> </a:t>
            </a:r>
            <a:endParaRPr dirty="0"/>
          </a:p>
        </p:txBody>
      </p:sp>
      <p:pic>
        <p:nvPicPr>
          <p:cNvPr id="8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2"/>
          <p:cNvSpPr txBox="1"/>
          <p:nvPr/>
        </p:nvSpPr>
        <p:spPr>
          <a:xfrm>
            <a:off x="35497" y="-8468"/>
            <a:ext cx="2952327" cy="6992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-RU" sz="19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16" y="786477"/>
            <a:ext cx="896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результатам испытаний была выбрана стратегия продления существующих маршрутов за счёт движения на автономном ходу в спальных районах                    Санкт-Петербурга.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okdr_sps10\Desktop\Documents\НОВЫЙ ПОДВИЖНОЙ СОСТАВ\Троллейбусы с увеличенным автономным ходом ГК 06.06.2017 № 688065\Фото Тролза-5265\dcb26485ae0466b36c3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3" y="1772817"/>
            <a:ext cx="4451733" cy="28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kdr_sps10\Desktop\Documents\НОВЫЙ ПОДВИЖНОЙ СОСТАВ\Троллейбусы с увеличенным автономным ходом ГК 06.06.2017 № 688065\Фото Тролза-5265\GET_electrobus_4101-e15143922853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79" y="3861048"/>
            <a:ext cx="4243295" cy="28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772817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декабре 2017 были открыты увеличенные маршруты № 23 в Приморском районе и № 41 в Красносельском районе</a:t>
            </a:r>
            <a:r>
              <a:rPr lang="ru-RU" dirty="0" smtClean="0"/>
              <a:t>. На сегодняшний день открыто четыре маршрута.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8063" y="4941168"/>
            <a:ext cx="437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Все маршруты захватывают  пассажиропоток крупных жилых центров Приморского и Красносельского районов.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60648"/>
            <a:ext cx="2160240" cy="3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7" y="38268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Открытие первых маршрутов в декабре 2017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"/>
          <p:cNvSpPr/>
          <p:nvPr/>
        </p:nvSpPr>
        <p:spPr>
          <a:xfrm>
            <a:off x="-9900" y="0"/>
            <a:ext cx="9153900" cy="760800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dirty="0" smtClean="0"/>
              <a:t> </a:t>
            </a:r>
            <a:endParaRPr dirty="0"/>
          </a:p>
        </p:txBody>
      </p:sp>
      <p:pic>
        <p:nvPicPr>
          <p:cNvPr id="8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9617" y="177900"/>
            <a:ext cx="2037461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2"/>
          <p:cNvSpPr txBox="1"/>
          <p:nvPr/>
        </p:nvSpPr>
        <p:spPr>
          <a:xfrm>
            <a:off x="35497" y="-8468"/>
            <a:ext cx="2952327" cy="6992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ru-RU" sz="19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08720"/>
            <a:ext cx="86475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неисправности электробусов с динамической зарядкой:</a:t>
            </a:r>
          </a:p>
          <a:p>
            <a:r>
              <a:rPr lang="ru-RU" sz="1400" dirty="0" smtClean="0"/>
              <a:t>Тролза-5265: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разрядка аккумуляторных батарей собственных нужд (заводом-изготовителем включён в конструкцию выключатель потребителей низковольтных цепей при отключенном электробусе)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 включается автономный ход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Заедание фалов в барабанах </a:t>
            </a:r>
            <a:r>
              <a:rPr lang="ru-RU" sz="1400" dirty="0" smtClean="0"/>
              <a:t>механического </a:t>
            </a:r>
            <a:r>
              <a:rPr lang="ru-RU" sz="1400" dirty="0" err="1" smtClean="0"/>
              <a:t>штангоуловителя</a:t>
            </a:r>
            <a:r>
              <a:rPr lang="ru-RU" sz="1400" dirty="0" smtClean="0"/>
              <a:t> (заменены фалы)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временами токоприёмники не заходят за лиры (некорректная </a:t>
            </a:r>
            <a:r>
              <a:rPr lang="ru-RU" sz="1400" dirty="0"/>
              <a:t>работа автоматической системы </a:t>
            </a:r>
            <a:r>
              <a:rPr lang="ru-RU" sz="1400" dirty="0" err="1" smtClean="0"/>
              <a:t>штангопостановки</a:t>
            </a:r>
            <a:r>
              <a:rPr lang="ru-RU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выход токоприёмника из-под лиры при движении (при воздействии центробежной силы при повороте)</a:t>
            </a:r>
          </a:p>
          <a:p>
            <a:endParaRPr lang="ru-RU" sz="1400" dirty="0" smtClean="0"/>
          </a:p>
          <a:p>
            <a:r>
              <a:rPr lang="ru-RU" sz="1400" dirty="0" smtClean="0"/>
              <a:t>АКСМ-32100</a:t>
            </a:r>
            <a:r>
              <a:rPr lang="en-US" sz="1400" dirty="0" smtClean="0"/>
              <a:t>D</a:t>
            </a:r>
            <a:r>
              <a:rPr lang="ru-RU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пропадает заряд тяговой аккумуляторной батареи после прохождения специальных (обесточенных) участков контактной сети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провисание тормозных реостатов (на крыше)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разрядка </a:t>
            </a:r>
            <a:r>
              <a:rPr lang="ru-RU" sz="1400" dirty="0"/>
              <a:t>аккумуляторных батарей собственных </a:t>
            </a:r>
            <a:r>
              <a:rPr lang="ru-RU" sz="1400" dirty="0" smtClean="0"/>
              <a:t>нужд при выключенном электробусе 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r>
              <a:rPr lang="ru-RU" sz="1400" dirty="0" smtClean="0"/>
              <a:t>Основными мероприятиями по устранению недостатков взаимодействия тяговой аккумуляторной батареи с тяговым приводом осуществлена разработка программного обеспечения ООО «</a:t>
            </a:r>
            <a:r>
              <a:rPr lang="ru-RU" sz="1400" dirty="0" err="1" smtClean="0"/>
              <a:t>Чергос</a:t>
            </a:r>
            <a:r>
              <a:rPr lang="ru-RU" sz="1400" dirty="0"/>
              <a:t>» и </a:t>
            </a:r>
            <a:r>
              <a:rPr lang="ru-RU" sz="1400" dirty="0"/>
              <a:t>ОАО «</a:t>
            </a:r>
            <a:r>
              <a:rPr lang="ru-RU" sz="1400" dirty="0" smtClean="0"/>
              <a:t>УКХ «</a:t>
            </a:r>
            <a:r>
              <a:rPr lang="ru-RU" sz="1400" dirty="0" err="1" smtClean="0"/>
              <a:t>Белкоммунмаш</a:t>
            </a:r>
            <a:r>
              <a:rPr lang="ru-RU" sz="1400" dirty="0" smtClean="0"/>
              <a:t>» в течение всей опытной эксплуатации. 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60648"/>
            <a:ext cx="2160240" cy="3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7" y="38268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неисправности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4356</TotalTime>
  <Words>928</Words>
  <Application>Microsoft Office PowerPoint</Application>
  <PresentationFormat>Экран (4:3)</PresentationFormat>
  <Paragraphs>118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Анна Александровна</dc:creator>
  <cp:lastModifiedBy>Барри Виктор Абдулаевич</cp:lastModifiedBy>
  <cp:revision>313</cp:revision>
  <cp:lastPrinted>2018-05-15T14:32:48Z</cp:lastPrinted>
  <dcterms:created xsi:type="dcterms:W3CDTF">2014-07-24T08:08:54Z</dcterms:created>
  <dcterms:modified xsi:type="dcterms:W3CDTF">2018-05-15T14:45:47Z</dcterms:modified>
</cp:coreProperties>
</file>