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9" r:id="rId8"/>
    <p:sldId id="300" r:id="rId9"/>
    <p:sldId id="301" r:id="rId10"/>
    <p:sldId id="302" r:id="rId11"/>
    <p:sldId id="303" r:id="rId12"/>
    <p:sldId id="292" r:id="rId13"/>
    <p:sldId id="293" r:id="rId14"/>
    <p:sldId id="295" r:id="rId15"/>
    <p:sldId id="304" r:id="rId16"/>
    <p:sldId id="305" r:id="rId17"/>
    <p:sldId id="306" r:id="rId18"/>
    <p:sldId id="307" r:id="rId19"/>
    <p:sldId id="296" r:id="rId20"/>
    <p:sldId id="297" r:id="rId21"/>
    <p:sldId id="298" r:id="rId22"/>
    <p:sldId id="316" r:id="rId23"/>
    <p:sldId id="317" r:id="rId24"/>
    <p:sldId id="319" r:id="rId25"/>
    <p:sldId id="321" r:id="rId26"/>
    <p:sldId id="320" r:id="rId27"/>
    <p:sldId id="271" r:id="rId28"/>
  </p:sldIdLst>
  <p:sldSz cx="9144000" cy="6858000" type="screen4x3"/>
  <p:notesSz cx="6797675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/>
  </p:normalViewPr>
  <p:slideViewPr>
    <p:cSldViewPr>
      <p:cViewPr varScale="1">
        <p:scale>
          <a:sx n="66" d="100"/>
          <a:sy n="66" d="100"/>
        </p:scale>
        <p:origin x="-113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EC129-3E26-406B-88E4-BE31A81B7A2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1900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61900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9D099-A7F1-4AB7-B25E-5EF106349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1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475D9-CE46-40FA-9A5C-DCCF9336B3C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2527"/>
            <a:ext cx="5438775" cy="44350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900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61900"/>
            <a:ext cx="2946400" cy="493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15E58-34BC-460F-8BC8-236F83091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2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E58-34BC-460F-8BC8-236F8309160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3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E58-34BC-460F-8BC8-236F8309160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3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E58-34BC-460F-8BC8-236F8309160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3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F5DB-510C-4BE9-BCB5-78612F72DA37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0CA0-2F8D-425F-A983-906720BF7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3BA7-D1D1-44DD-812B-D74BD7BEB8ED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8873-F251-4942-8ADD-7001E5096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8A26-6B18-427F-9A53-8B55762B876E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A003-8180-47BC-908D-C9BE0EB41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03D4-8E6D-415B-B89F-31B6ABB3315F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BF33-372D-47F2-8988-208113779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2082-C667-4E82-B883-F0B0656C9302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412D-2476-4A4E-8A26-4825D379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DAF4-19AA-4EC6-858B-8B365FE9F307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1608-C250-45A0-925D-57684F7B4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506C-8E6B-438A-975F-8728B1B61D36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A6FD-449F-4CBE-B3FD-8687C9F06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4B53-0C2E-416A-A1CA-158BCC7D8DD2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91DD-7CF5-4B5A-BB64-7B072AED8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6BBE-B12F-4E7F-A1FE-E0B96C4CBFB6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62F6-BCE7-461C-A328-017121339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C351-EAB4-4274-B20E-B63874634F2B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B51B-9C6B-4295-BF89-119F1CB38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8463-1307-4153-AB69-BBF9E3B1A44D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934F-E96D-4F34-906B-6A5A6A04F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8BDEC-0859-424B-ADBB-8FC33EF958CE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821A-5B67-4C07-8E40-21C0AF0F1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E3075AC-3B16-4309-A325-3244F5DA654F}" type="datetimeFigureOut">
              <a:rPr lang="ru-RU" smtClean="0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FB4858-5059-44E1-8577-9AC5827C1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11" r:id="rId5"/>
    <p:sldLayoutId id="2147483703" r:id="rId6"/>
    <p:sldLayoutId id="2147483704" r:id="rId7"/>
    <p:sldLayoutId id="2147483712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fotech-kms.ru" TargetMode="External"/><Relationship Id="rId2" Type="http://schemas.openxmlformats.org/officeDocument/2006/relationships/hyperlink" Target="mailto:infotech.mos@gmail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 cap="none" dirty="0" smtClean="0"/>
              <a:t>ИННОВАЦИОННЫЕ РАЗРАБОТКИ УСТРОЙСТВ И ОБОРУДОВАНИЯ </a:t>
            </a:r>
            <a:br>
              <a:rPr lang="ru-RU" sz="2400" b="1" cap="none" dirty="0" smtClean="0"/>
            </a:br>
            <a:r>
              <a:rPr lang="ru-RU" sz="2400" b="1" cap="none" dirty="0" smtClean="0"/>
              <a:t>ДЛЯ ОБЕСПЕЧЕНИЯ МАЛООБСЛУЖИВАЕМЫХ ТЕХНОЛОГИЙ И ПОВЫШЕНИЯ БЕЗОПАСНОСТИ ДВИЖЕНИЯ В МЕТРОПОЛИТЕНАХ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7631113" cy="186801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/>
                </a:solidFill>
              </a:rPr>
              <a:t>ООО «НТЦ ИНФОРМАЦИОННЫЕ ТЕХНОЛОГИИ</a:t>
            </a:r>
            <a:r>
              <a:rPr lang="ru-RU" sz="1800" b="1" dirty="0" smtClean="0">
                <a:solidFill>
                  <a:schemeClr val="tx2"/>
                </a:solidFill>
              </a:rPr>
              <a:t>»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12" y="4221088"/>
            <a:ext cx="19558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38" y="512763"/>
            <a:ext cx="8186737" cy="8286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400" dirty="0"/>
              <a:t>Перемычки дроссельные и соединители электротяговые втулочные</a:t>
            </a:r>
            <a:endParaRPr lang="ru-RU" sz="2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07963" y="1557338"/>
            <a:ext cx="8756650" cy="487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5536" y="1306513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george\Work-II\InfoTech\Work\Маркетинг\Полиграфия\2014 г\Каталоги\Материалы\Элементы рельсовых цепей\Перемычки и соединители\узел кремления рельсового соедините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413347"/>
            <a:ext cx="53435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189163" y="1649760"/>
            <a:ext cx="4765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Принципиальная схема узла крепления</a:t>
            </a:r>
          </a:p>
        </p:txBody>
      </p:sp>
      <p:pic>
        <p:nvPicPr>
          <p:cNvPr id="9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38" y="512763"/>
            <a:ext cx="8186737" cy="8286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400" dirty="0"/>
              <a:t>Перемычки дроссельные и соединители электротяговые втулочные</a:t>
            </a:r>
            <a:endParaRPr lang="ru-RU" sz="2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07963" y="1557338"/>
            <a:ext cx="8756650" cy="487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5536" y="1306513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14313" y="1516717"/>
            <a:ext cx="363696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Основные </a:t>
            </a:r>
            <a:r>
              <a:rPr lang="ru-RU" sz="1600" b="1" dirty="0" smtClean="0"/>
              <a:t>преимущества</a:t>
            </a:r>
          </a:p>
          <a:p>
            <a:pPr>
              <a:defRPr/>
            </a:pPr>
            <a:endParaRPr lang="ru-RU" sz="1400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400" dirty="0"/>
              <a:t>повышенная надежность в течение всего срока эксплуатации за  счет увеличения площади электрического контакта рельса и  штепселя;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400" dirty="0"/>
              <a:t>стабильная и надежная работа в различных климатических условиях;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400" dirty="0"/>
              <a:t>устойчивость к воздействию агрессивных сред, а также к воздействию дождя, снега, инея, росы и повышенной влажности воздуха;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400" dirty="0"/>
              <a:t>увеличенный ресурс работы;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400" dirty="0"/>
              <a:t>позволяет реализовать </a:t>
            </a:r>
            <a:r>
              <a:rPr lang="ru-RU" sz="1400" dirty="0" err="1"/>
              <a:t>малообслуживаемую</a:t>
            </a:r>
            <a:r>
              <a:rPr lang="ru-RU" sz="1400" dirty="0"/>
              <a:t> технологию, что существенно сокраща­ет расходы на обслуживание и ремонт.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1" name="Рисунок 7" descr="\\george\Work-II\InfoTech\Work\Маркетинг\Полиграфия\2014 г\Каталоги\Материалы\Элементы рельсовых цепей\Перемычки и соединители\DSC03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57338"/>
            <a:ext cx="2247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8" descr="\\george\Work-II\InfoTech\Work\Маркетинг\Полиграфия\2014 г\Каталоги\Материалы\Элементы рельсовых цепей\Перемычки и соединители\DSC03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13100"/>
            <a:ext cx="2247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9" descr="\\george\Work-II\InfoTech\Work\Маркетинг\Полиграфия\2014 г\Каталоги\Материалы\Элементы рельсовых цепей\Перемычки и соединители\DSC03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565275"/>
            <a:ext cx="2247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0" descr="\\george\Work-II\InfoTech\Work\Маркетинг\Полиграфия\2014 г\Каталоги\Материалы\Элементы рельсовых цепей\Перемычки и соединители\DSC031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230563"/>
            <a:ext cx="2247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438900" y="4843463"/>
            <a:ext cx="2159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100" dirty="0"/>
              <a:t>Штепсель соединителя втулочного и отверстие в рельсе после 28 месяцев эксплуатации (следов ржавчины практически нет)</a:t>
            </a:r>
          </a:p>
          <a:p>
            <a:pPr eaLnBrk="1" hangingPunct="1"/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3927475" y="4843463"/>
            <a:ext cx="24638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100" dirty="0"/>
              <a:t>Штепсель типового соединителя и отверстие в рельсе со следами ржавчины</a:t>
            </a:r>
          </a:p>
          <a:p>
            <a:pPr eaLnBrk="1" hangingPunct="1"/>
            <a:endParaRPr lang="ru-RU" dirty="0"/>
          </a:p>
        </p:txBody>
      </p:sp>
      <p:pic>
        <p:nvPicPr>
          <p:cNvPr id="18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1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latin typeface="+mn-lt"/>
              </a:rPr>
              <a:t>Втулки металлокерамические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маслонаполненные и </a:t>
            </a:r>
            <a:r>
              <a:rPr lang="ru-RU" sz="2000" dirty="0">
                <a:ln w="6350">
                  <a:noFill/>
                </a:ln>
                <a:latin typeface="+mn-lt"/>
              </a:rPr>
              <a:t>комплекты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ремонтные для </a:t>
            </a:r>
            <a:r>
              <a:rPr lang="ru-RU" sz="2000" dirty="0">
                <a:ln w="6350">
                  <a:noFill/>
                </a:ln>
                <a:latin typeface="+mn-lt"/>
              </a:rPr>
              <a:t>шарнирных соединений стрелочных гарнитур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95288" y="1357313"/>
            <a:ext cx="83883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621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ru-RU" sz="1400" b="1" kern="0" dirty="0"/>
              <a:t>Назначение и область </a:t>
            </a:r>
            <a:r>
              <a:rPr lang="ru-RU" sz="1400" b="1" kern="0" dirty="0" smtClean="0"/>
              <a:t>применения</a:t>
            </a:r>
          </a:p>
          <a:p>
            <a:pPr marL="0" indent="176213" algn="just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ü"/>
              <a:defRPr/>
            </a:pPr>
            <a:r>
              <a:rPr lang="ru-RU" sz="1400" kern="0" dirty="0" smtClean="0"/>
              <a:t>Втулки металлокерамические </a:t>
            </a:r>
            <a:r>
              <a:rPr lang="ru-RU" sz="1400" kern="0" dirty="0"/>
              <a:t>маслонаполненные </a:t>
            </a:r>
            <a:r>
              <a:rPr lang="ru-RU" sz="1400" kern="0" dirty="0" smtClean="0"/>
              <a:t>предназначены </a:t>
            </a:r>
            <a:r>
              <a:rPr lang="ru-RU" sz="1400" kern="0" dirty="0"/>
              <a:t>для эксплуатации в шарнирных соединениях стрелочных гарнитур.</a:t>
            </a:r>
          </a:p>
          <a:p>
            <a:pPr marL="0" indent="176213" algn="just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ü"/>
              <a:defRPr/>
            </a:pPr>
            <a:r>
              <a:rPr lang="ru-RU" sz="1400" kern="0" dirty="0" smtClean="0"/>
              <a:t>Втулки </a:t>
            </a:r>
            <a:r>
              <a:rPr lang="ru-RU" sz="1400" kern="0" dirty="0"/>
              <a:t>внесены ГТСС во все проекты и предназначены </a:t>
            </a:r>
            <a:r>
              <a:rPr lang="ru-RU" sz="1400" kern="0" dirty="0" smtClean="0"/>
              <a:t>применения в гарнитурах, </a:t>
            </a:r>
            <a:r>
              <a:rPr lang="ru-RU" sz="1400" kern="0" dirty="0"/>
              <a:t>выпускаемых </a:t>
            </a:r>
            <a:r>
              <a:rPr lang="ru-RU" sz="1400" kern="0" dirty="0" smtClean="0"/>
              <a:t>в соответствии с ТУ </a:t>
            </a:r>
            <a:r>
              <a:rPr lang="ru-RU" sz="1400" kern="0" dirty="0"/>
              <a:t>32ЦШ </a:t>
            </a:r>
            <a:r>
              <a:rPr lang="ru-RU" sz="1400" kern="0" dirty="0" smtClean="0"/>
              <a:t>2003-89. Для эксплуатирующих организаций предлагается ремонтные комплекты.</a:t>
            </a:r>
          </a:p>
          <a:p>
            <a:pPr marL="0" indent="176213" algn="just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ü"/>
              <a:defRPr/>
            </a:pPr>
            <a:r>
              <a:rPr lang="ru-RU" sz="1400" kern="0" dirty="0" smtClean="0"/>
              <a:t>Втулки изготавливают </a:t>
            </a:r>
            <a:r>
              <a:rPr lang="ru-RU" sz="1400" kern="0" dirty="0"/>
              <a:t>методом порошковой металлургии из композиционного </a:t>
            </a:r>
            <a:r>
              <a:rPr lang="ru-RU" sz="1400" kern="0" dirty="0" smtClean="0"/>
              <a:t>антифрикционного материала </a:t>
            </a:r>
            <a:r>
              <a:rPr lang="ru-RU" sz="1400" kern="0" dirty="0"/>
              <a:t>на основе железа, легированного никелем, медью, молибденом, углеродом и </a:t>
            </a:r>
            <a:r>
              <a:rPr lang="ru-RU" sz="1400" kern="0" dirty="0" smtClean="0"/>
              <a:t>серой.</a:t>
            </a:r>
          </a:p>
          <a:p>
            <a:pPr marL="0" indent="176213" algn="just">
              <a:lnSpc>
                <a:spcPct val="110000"/>
              </a:lnSpc>
              <a:spcBef>
                <a:spcPts val="0"/>
              </a:spcBef>
              <a:buClrTx/>
              <a:buFont typeface="Wingdings" pitchFamily="2" charset="2"/>
              <a:buChar char="ü"/>
              <a:defRPr/>
            </a:pPr>
            <a:r>
              <a:rPr lang="ru-RU" sz="1400" kern="0" dirty="0" smtClean="0"/>
              <a:t>Материал втулок имеет открытую пористость до 15%, заполненную гидравлическим маслом методом вакуумной пропитки.</a:t>
            </a:r>
          </a:p>
          <a:p>
            <a:pPr marL="0" indent="176213" algn="just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400" b="1" kern="0" dirty="0"/>
              <a:t> </a:t>
            </a:r>
            <a:r>
              <a:rPr lang="ru-RU" sz="1400" b="1" kern="0" dirty="0" smtClean="0"/>
              <a:t>Преимущества</a:t>
            </a:r>
            <a:endParaRPr lang="ru-RU" sz="1400" b="1" kern="0" dirty="0"/>
          </a:p>
          <a:p>
            <a:pPr marL="0" indent="176213" algn="just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400" kern="0" dirty="0" smtClean="0"/>
              <a:t>Применение металлокерамических втулок </a:t>
            </a:r>
            <a:r>
              <a:rPr lang="ru-RU" sz="1400" kern="0" dirty="0"/>
              <a:t>в стрелочных гарнитурах позволяет увеличить срок службы шарнирных узлов в несколько раз и уменьшить эксплуатационные расходы по их содержанию и ремонту.</a:t>
            </a:r>
          </a:p>
          <a:p>
            <a:pPr marL="0" indent="176213" algn="just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400" kern="0" dirty="0" smtClean="0"/>
              <a:t>Испытания </a:t>
            </a:r>
            <a:r>
              <a:rPr lang="ru-RU" sz="1400" kern="0" dirty="0"/>
              <a:t>втулок в объёме 1 200 000 циклов перевода, показали, что:</a:t>
            </a:r>
          </a:p>
          <a:p>
            <a:pPr marL="0" indent="176213" algn="just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/>
              <a:t> –</a:t>
            </a:r>
            <a:r>
              <a:rPr lang="ru-RU" sz="1400" kern="0" dirty="0" smtClean="0"/>
              <a:t> втулки </a:t>
            </a:r>
            <a:r>
              <a:rPr lang="ru-RU" sz="1400" kern="0" dirty="0"/>
              <a:t>по площади контакта с осями имеют равномерный износ;</a:t>
            </a:r>
          </a:p>
          <a:p>
            <a:pPr marL="0" indent="176213" algn="just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/>
              <a:t>–</a:t>
            </a:r>
            <a:r>
              <a:rPr lang="ru-RU" sz="1400" kern="0" dirty="0" smtClean="0"/>
              <a:t>  поверхность </a:t>
            </a:r>
            <a:r>
              <a:rPr lang="ru-RU" sz="1400" kern="0" dirty="0"/>
              <a:t>контакта втулок с осями гладкая и блестящая без следов </a:t>
            </a:r>
            <a:r>
              <a:rPr lang="ru-RU" sz="1400" kern="0" dirty="0" smtClean="0"/>
              <a:t>коррозии;</a:t>
            </a:r>
            <a:endParaRPr lang="ru-RU" sz="1400" kern="0" dirty="0"/>
          </a:p>
          <a:p>
            <a:pPr marL="0" indent="176213" algn="just">
              <a:lnSpc>
                <a:spcPct val="11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1400" dirty="0" smtClean="0"/>
              <a:t>–</a:t>
            </a:r>
            <a:r>
              <a:rPr lang="ru-RU" sz="1400" kern="0" dirty="0" smtClean="0"/>
              <a:t> по окончании испытаний не обнаружено сверхнормативных </a:t>
            </a:r>
            <a:r>
              <a:rPr lang="ru-RU" sz="1400" kern="0" dirty="0"/>
              <a:t>люфтов в шарнирных узлах </a:t>
            </a:r>
            <a:r>
              <a:rPr lang="ru-RU" sz="1400" kern="0" dirty="0" smtClean="0"/>
              <a:t>гарнитуры. </a:t>
            </a:r>
            <a:endParaRPr lang="ru-RU" sz="1400" dirty="0" smtClean="0"/>
          </a:p>
          <a:p>
            <a:pPr marL="0" indent="360363" algn="just">
              <a:lnSpc>
                <a:spcPct val="110000"/>
              </a:lnSpc>
              <a:buFont typeface="Arial" charset="0"/>
              <a:buNone/>
              <a:defRPr/>
            </a:pPr>
            <a:endParaRPr lang="ru-RU" sz="1500" dirty="0"/>
          </a:p>
        </p:txBody>
      </p:sp>
      <p:pic>
        <p:nvPicPr>
          <p:cNvPr id="7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0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latin typeface="+mn-lt"/>
              </a:rPr>
              <a:t>Втулки металлокерамические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маслонаполненные и </a:t>
            </a:r>
            <a:r>
              <a:rPr lang="ru-RU" sz="2000" dirty="0">
                <a:ln w="6350">
                  <a:noFill/>
                </a:ln>
                <a:latin typeface="+mn-lt"/>
              </a:rPr>
              <a:t>комплекты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ремонтные для </a:t>
            </a:r>
            <a:r>
              <a:rPr lang="ru-RU" sz="2000" dirty="0">
                <a:ln w="6350">
                  <a:noFill/>
                </a:ln>
                <a:latin typeface="+mn-lt"/>
              </a:rPr>
              <a:t>шарнирных соединений стрелочных гарнитур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8"/>
          <p:cNvGrpSpPr>
            <a:grpSpLocks/>
          </p:cNvGrpSpPr>
          <p:nvPr/>
        </p:nvGrpSpPr>
        <p:grpSpPr bwMode="auto">
          <a:xfrm>
            <a:off x="285750" y="1285875"/>
            <a:ext cx="8605838" cy="5445125"/>
            <a:chOff x="285720" y="1341362"/>
            <a:chExt cx="8605620" cy="5445224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85720" y="4686300"/>
              <a:ext cx="2714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just" eaLnBrk="0" hangingPunct="0"/>
              <a:r>
                <a:rPr lang="ru-RU" sz="1200">
                  <a:ea typeface="Calibri" pitchFamily="34" charset="0"/>
                  <a:cs typeface="Calibri" pitchFamily="34" charset="0"/>
                </a:rPr>
                <a:t>. </a:t>
              </a:r>
              <a:endParaRPr lang="ru-RU"/>
            </a:p>
          </p:txBody>
        </p:sp>
        <p:sp>
          <p:nvSpPr>
            <p:cNvPr id="9" name="Содержимое 2"/>
            <p:cNvSpPr txBox="1">
              <a:spLocks/>
            </p:cNvSpPr>
            <p:nvPr/>
          </p:nvSpPr>
          <p:spPr bwMode="auto">
            <a:xfrm>
              <a:off x="357156" y="1341362"/>
              <a:ext cx="8534184" cy="544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182563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0250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48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7450" indent="-13652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Tx/>
                <a:buNone/>
                <a:defRPr/>
              </a:pPr>
              <a:r>
                <a:rPr lang="ru-RU" sz="1400" dirty="0" smtClean="0"/>
                <a:t>Пропитанные гидравлическим маслом втулки обладают эффектом самосмазывания. Капиллярные силы удерживают масло в порах материала от вытекания при этом не препятствуют образованию постоянной масляной пленки на поверхностях скольжения втулки и оси в шарнирном узле гарнитуры. Объем масла во втулке обеспечивает работу шарнирного узла в </a:t>
              </a:r>
              <a:r>
                <a:rPr lang="ru-RU" sz="1400" dirty="0"/>
                <a:t>режиме самозмазываемости </a:t>
              </a:r>
              <a:r>
                <a:rPr lang="ru-RU" sz="1400" dirty="0" smtClean="0"/>
                <a:t>продолжительное время. При этом наличие в материале легирующих элементов препятствуют образованию на поверхностях скольжения втулки задиров от попавших в зазор абразивных частиц.</a:t>
              </a:r>
            </a:p>
            <a:p>
              <a:pPr indent="354013" algn="just">
                <a:buFontTx/>
                <a:buNone/>
                <a:defRPr/>
              </a:pPr>
              <a:endParaRPr lang="ru-RU" sz="1400" dirty="0" smtClean="0"/>
            </a:p>
            <a:p>
              <a:pPr indent="354013" algn="just">
                <a:buFontTx/>
                <a:buNone/>
                <a:defRPr/>
              </a:pPr>
              <a:endParaRPr lang="ru-RU" sz="1400" dirty="0"/>
            </a:p>
            <a:p>
              <a:pPr>
                <a:buFontTx/>
                <a:buNone/>
                <a:defRPr/>
              </a:pPr>
              <a:endParaRPr lang="ru-RU" sz="1400" b="1" dirty="0"/>
            </a:p>
          </p:txBody>
        </p:sp>
        <p:pic>
          <p:nvPicPr>
            <p:cNvPr id="10" name="Picture 2" descr="X:\Маркетинг\Полиграфия\2014 г\Каталоги\Материалы\Напольное оборудование СЦБ\Втулки\микроструктура антифрикционного сплава на основе железа (2).jpg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30" y="3196490"/>
              <a:ext cx="3197043" cy="2407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X:\Маркетинг\Полиграфия\2014 г\Каталоги\Материалы\Напольное оборудование СЦБ\Втулки\ПАСМ-2 наличие масла на рабочей поверхности втулки после 400 000 циклов перевода (2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2"/>
            <a:stretch>
              <a:fillRect/>
            </a:stretch>
          </p:blipFill>
          <p:spPr bwMode="auto">
            <a:xfrm>
              <a:off x="5137942" y="3195277"/>
              <a:ext cx="3283901" cy="239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1451" y="5757117"/>
              <a:ext cx="4000399" cy="4616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+mn-lt"/>
                </a:rPr>
                <a:t>Микроструктура материала металлокерамической  втулки</a:t>
              </a:r>
              <a:endParaRPr lang="ru-RU" sz="1200" dirty="0">
                <a:latin typeface="+mn-lt"/>
                <a:ea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6169" y="5757117"/>
              <a:ext cx="4000399" cy="4616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+mn-lt"/>
                </a:rPr>
                <a:t>Наличие масла на рабочей поверхности втулки после 400 тысяч переводов  стрелки</a:t>
              </a:r>
              <a:endParaRPr lang="ru-RU" sz="1200" dirty="0">
                <a:latin typeface="+mn-lt"/>
                <a:ea typeface="Times New Roman"/>
              </a:endParaRPr>
            </a:p>
          </p:txBody>
        </p:sp>
      </p:grpSp>
      <p:pic>
        <p:nvPicPr>
          <p:cNvPr id="14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9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latin typeface="+mn-lt"/>
              </a:rPr>
              <a:t>Втулки металлокерамические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маслонаполненные и </a:t>
            </a:r>
            <a:r>
              <a:rPr lang="ru-RU" sz="2000" dirty="0">
                <a:ln w="6350">
                  <a:noFill/>
                </a:ln>
                <a:latin typeface="+mn-lt"/>
              </a:rPr>
              <a:t>комплекты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ремонтные для </a:t>
            </a:r>
            <a:r>
              <a:rPr lang="ru-RU" sz="2000" dirty="0">
                <a:ln w="6350">
                  <a:noFill/>
                </a:ln>
                <a:latin typeface="+mn-lt"/>
              </a:rPr>
              <a:t>шарнирных соединений стрелочных гарнитур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42269" y="1358611"/>
            <a:ext cx="464343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kern="0" dirty="0"/>
              <a:t>Комплекты ремонтные</a:t>
            </a:r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08614"/>
              </p:ext>
            </p:extLst>
          </p:nvPr>
        </p:nvGraphicFramePr>
        <p:xfrm>
          <a:off x="438853" y="1772816"/>
          <a:ext cx="8294129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397"/>
                <a:gridCol w="1908966"/>
                <a:gridCol w="2106445"/>
                <a:gridCol w="1053223"/>
                <a:gridCol w="2238098"/>
              </a:tblGrid>
              <a:tr h="589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 СК МТР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Номер чертежа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 в комплекте, шт.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Внешний вид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</a:tr>
              <a:tr h="83521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3185480910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Ремкомплект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для шарнирных соединений стрелочной гарнитуры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НФТЦ.2.30.086.000-000-01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</a:tr>
              <a:tr h="279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4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Ось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НФТЦ.2.30.086.000.004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4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Втулка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НФТЦ.2.30.086.000.001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4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Втулка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НФТЦ.2.30.086.000.002-01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4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Втулка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НФТЦ.2.30.086.000.003-01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91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3185480911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Ремкомплект для шарнирных соединений стрелочной гарнитуры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НФТЦ.2.30.092.000.000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</a:tr>
              <a:tr h="220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4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Ось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НФТЦ.2.30.086.000.004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4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Втулка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НФТЦ.2.30.086.000.001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4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Втулка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НФТЦ.2.30.086.000.002-01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4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Втулка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НФТЦ.2.30.086.000.003-01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3193" marR="63193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X:\Маркетинг\Фотогалерея\Продукция\втулки\IMAG0379-trim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3906"/>
          <a:stretch>
            <a:fillRect/>
          </a:stretch>
        </p:blipFill>
        <p:spPr bwMode="auto">
          <a:xfrm>
            <a:off x="6660232" y="2436888"/>
            <a:ext cx="1960770" cy="171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latin typeface="+mn-lt"/>
              </a:rPr>
              <a:t>Устройства контроля схода подвижного состава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УКСПС-ПМ</a:t>
            </a:r>
            <a:endParaRPr lang="ru-RU" sz="2000" dirty="0">
              <a:ln w="6350">
                <a:noFill/>
              </a:ln>
              <a:latin typeface="+mn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Устройство </a:t>
            </a:r>
            <a:r>
              <a:rPr lang="ru-RU" sz="1600" dirty="0"/>
              <a:t>контроля схода подвижного состава на полимерном основании – </a:t>
            </a:r>
            <a:r>
              <a:rPr lang="ru-RU" sz="1600" dirty="0" smtClean="0"/>
              <a:t>УКСПС-ПМ предназначено для автоматического </a:t>
            </a:r>
            <a:r>
              <a:rPr lang="ru-RU" sz="1600" dirty="0"/>
              <a:t>обнаружения схода подвижного </a:t>
            </a:r>
            <a:r>
              <a:rPr lang="ru-RU" sz="1600" dirty="0" smtClean="0"/>
              <a:t>состава, а также обнаружения волочения деталей подвижного состава и груза, выступающих за нижний габарит подвижного состава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УКСПС-ПМ выпускается в двух исполнениях: </a:t>
            </a:r>
          </a:p>
          <a:p>
            <a:pPr algn="just"/>
            <a:endParaRPr lang="ru-RU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Устройство исполнения 02 </a:t>
            </a:r>
            <a:r>
              <a:rPr lang="ru-RU" sz="1600" dirty="0" smtClean="0"/>
              <a:t>монтируется </a:t>
            </a:r>
            <a:r>
              <a:rPr lang="ru-RU" sz="1600" dirty="0"/>
              <a:t>посредством крепления к дополнительной деревянной шпале, уложенной в </a:t>
            </a:r>
            <a:r>
              <a:rPr lang="ru-RU" sz="1600" dirty="0" smtClean="0"/>
              <a:t>меж-шпальное </a:t>
            </a:r>
            <a:r>
              <a:rPr lang="ru-RU" sz="1600" dirty="0"/>
              <a:t>пространство рельсошпальной решетки.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Устройство исполнения 03 </a:t>
            </a:r>
            <a:r>
              <a:rPr lang="ru-RU" sz="1600" dirty="0" smtClean="0"/>
              <a:t>крепится </a:t>
            </a:r>
            <a:r>
              <a:rPr lang="ru-RU" sz="1600" dirty="0"/>
              <a:t>консольно к деревянной или железобетонной шпале рельсошпальной решетки.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Устройства обоих исполнений соответствуют требованиям </a:t>
            </a:r>
            <a:r>
              <a:rPr lang="ru-RU" sz="1600" dirty="0" smtClean="0"/>
              <a:t>ЭТТ.000.00.01 </a:t>
            </a:r>
            <a:r>
              <a:rPr lang="ru-RU" sz="1600" dirty="0"/>
              <a:t>«Технические требования к УКСПС</a:t>
            </a:r>
            <a:r>
              <a:rPr lang="ru-RU" sz="1600" dirty="0" smtClean="0"/>
              <a:t>», разработанными ПКБ И ОАО «РЖД»</a:t>
            </a:r>
            <a:endParaRPr lang="ru-RU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96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latin typeface="+mn-lt"/>
              </a:rPr>
              <a:t>Устройства контроля схода подвижного состава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УКСПС-ПМ</a:t>
            </a:r>
            <a:endParaRPr lang="ru-RU" sz="2000" dirty="0">
              <a:ln w="6350">
                <a:noFill/>
              </a:ln>
              <a:latin typeface="+mn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000" y="1484784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Основные усовершенствования, </a:t>
            </a:r>
            <a:r>
              <a:rPr lang="ru-RU" sz="1600" b="1" dirty="0" smtClean="0"/>
              <a:t>исполнений 02 и 03</a:t>
            </a:r>
            <a:endParaRPr lang="ru-RU" sz="1600" b="1" dirty="0"/>
          </a:p>
          <a:p>
            <a:endParaRPr lang="ru-RU" sz="1600" dirty="0"/>
          </a:p>
          <a:p>
            <a:r>
              <a:rPr lang="ru-RU" sz="1600" dirty="0" smtClean="0"/>
              <a:t>Особенности  </a:t>
            </a:r>
            <a:r>
              <a:rPr lang="ru-RU" sz="1600" dirty="0"/>
              <a:t>обоих исполнений следующие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pPr algn="just"/>
            <a:r>
              <a:rPr lang="ru-RU" sz="1600" dirty="0"/>
              <a:t>•	для изготовления датчиков применяется сталь с </a:t>
            </a:r>
            <a:r>
              <a:rPr lang="ru-RU" sz="1600" dirty="0" smtClean="0"/>
              <a:t>высокой стойкостью к усталостным напряжениям, возникающим в процессе эксплуатации;</a:t>
            </a:r>
            <a:endParaRPr lang="ru-RU" sz="1600" dirty="0"/>
          </a:p>
          <a:p>
            <a:pPr algn="just"/>
            <a:r>
              <a:rPr lang="ru-RU" sz="1600" dirty="0"/>
              <a:t>•	</a:t>
            </a:r>
            <a:r>
              <a:rPr lang="ru-RU" sz="1600" dirty="0" smtClean="0"/>
              <a:t>конструкция датчиков обеспечивает высокую </a:t>
            </a:r>
            <a:r>
              <a:rPr lang="ru-RU" sz="1600" dirty="0" err="1" smtClean="0"/>
              <a:t>вибростойкость</a:t>
            </a:r>
            <a:r>
              <a:rPr lang="ru-RU" sz="1600" dirty="0" smtClean="0"/>
              <a:t> </a:t>
            </a:r>
            <a:r>
              <a:rPr lang="ru-RU" sz="1600" dirty="0"/>
              <a:t>а, следовательно, надежность работы </a:t>
            </a:r>
            <a:r>
              <a:rPr lang="ru-RU" sz="1600" dirty="0" smtClean="0"/>
              <a:t>устройства, исключающее </a:t>
            </a:r>
            <a:r>
              <a:rPr lang="ru-RU" sz="1600" dirty="0"/>
              <a:t>ложные срабатывания;</a:t>
            </a:r>
          </a:p>
          <a:p>
            <a:pPr algn="just"/>
            <a:r>
              <a:rPr lang="ru-RU" sz="1600" dirty="0"/>
              <a:t>•	</a:t>
            </a:r>
            <a:r>
              <a:rPr lang="ru-RU" sz="1600" dirty="0" smtClean="0"/>
              <a:t>в </a:t>
            </a:r>
            <a:r>
              <a:rPr lang="ru-RU" sz="1600" dirty="0"/>
              <a:t>крепежных комплектах применены обычные гайки с контргайками, что позволяет использовать крепеж многократно;</a:t>
            </a:r>
          </a:p>
          <a:p>
            <a:pPr algn="just"/>
            <a:r>
              <a:rPr lang="ru-RU" sz="1600" dirty="0"/>
              <a:t>•	</a:t>
            </a:r>
            <a:r>
              <a:rPr lang="ru-RU" sz="1600" dirty="0" smtClean="0"/>
              <a:t>разработаны </a:t>
            </a:r>
            <a:r>
              <a:rPr lang="ru-RU" sz="1600" dirty="0"/>
              <a:t>регулировочные комплекты </a:t>
            </a:r>
            <a:r>
              <a:rPr lang="ru-RU" sz="1600" dirty="0" smtClean="0"/>
              <a:t>установки </a:t>
            </a:r>
            <a:r>
              <a:rPr lang="ru-RU" sz="1600" dirty="0"/>
              <a:t>устройства в путь с </a:t>
            </a:r>
            <a:r>
              <a:rPr lang="ru-RU" sz="1600" dirty="0" smtClean="0"/>
              <a:t>различными типами рельс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44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latin typeface="+mn-lt"/>
              </a:rPr>
              <a:t>Устройства контроля схода подвижного состава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УКСПС-ПМ</a:t>
            </a:r>
            <a:endParaRPr lang="ru-RU" sz="2000" dirty="0">
              <a:ln w="6350">
                <a:noFill/>
              </a:ln>
              <a:latin typeface="+mn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3" y="1227335"/>
            <a:ext cx="393427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Особенности УКСПС-ПМ исполнения 02:</a:t>
            </a:r>
          </a:p>
          <a:p>
            <a:endParaRPr lang="ru-RU" sz="1400" b="1" dirty="0"/>
          </a:p>
          <a:p>
            <a:pPr algn="just"/>
            <a:r>
              <a:rPr lang="ru-RU" sz="1400" b="1" dirty="0"/>
              <a:t>•	</a:t>
            </a:r>
            <a:r>
              <a:rPr lang="ru-RU" sz="1400" dirty="0"/>
              <a:t>для установки устройства в путь применяется дополнительная деревянная шпала, уложенная в </a:t>
            </a:r>
            <a:r>
              <a:rPr lang="ru-RU" sz="1400" dirty="0" err="1"/>
              <a:t>межшпальный</a:t>
            </a:r>
            <a:r>
              <a:rPr lang="ru-RU" sz="1400" dirty="0"/>
              <a:t> ящик;</a:t>
            </a:r>
          </a:p>
          <a:p>
            <a:pPr algn="just"/>
            <a:r>
              <a:rPr lang="ru-RU" sz="1400" dirty="0"/>
              <a:t>•	деревянная шпала, к которой крепится устройство, демпфирует вибрационные нагрузки от проходящего состава на датчики устройства, что позволяет значительно улучшить условия их работы и, следовательно, исключить ложные срабатывания;</a:t>
            </a:r>
          </a:p>
          <a:p>
            <a:pPr algn="just"/>
            <a:r>
              <a:rPr lang="ru-RU" sz="1400" dirty="0" smtClean="0"/>
              <a:t>•</a:t>
            </a:r>
            <a:r>
              <a:rPr lang="ru-RU" sz="1400" dirty="0"/>
              <a:t>	удобная регулировка устройства по высоте относительно головки рельса;</a:t>
            </a:r>
          </a:p>
          <a:p>
            <a:pPr algn="just"/>
            <a:r>
              <a:rPr lang="ru-RU" sz="1400" dirty="0"/>
              <a:t>•	снижена в 2,3 раза масса крепежного комплекта, что облегчает транспортировку к месту монтажа и монтаж устройства в путь;</a:t>
            </a:r>
          </a:p>
          <a:p>
            <a:pPr algn="just"/>
            <a:endParaRPr lang="ru-RU" sz="1400" dirty="0"/>
          </a:p>
        </p:txBody>
      </p:sp>
      <p:pic>
        <p:nvPicPr>
          <p:cNvPr id="6" name="Рисунок 5" descr="\\Infosvr\public\Обмен\Куренков\на брошюру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332" y="1406592"/>
            <a:ext cx="4014391" cy="234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\\Infosvr\public\Обмен\Куренков\ДШ в буклет 30.06.2016.jpg"/>
          <p:cNvPicPr/>
          <p:nvPr/>
        </p:nvPicPr>
        <p:blipFill>
          <a:blip r:embed="rId4" cstate="print"/>
          <a:srcRect t="9697" r="1119" b="3333"/>
          <a:stretch>
            <a:fillRect/>
          </a:stretch>
        </p:blipFill>
        <p:spPr bwMode="auto">
          <a:xfrm>
            <a:off x="4401819" y="4277040"/>
            <a:ext cx="4552549" cy="19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281189" y="3870998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Рис. 1а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281188" y="6267814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Рис. 1б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691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latin typeface="+mn-lt"/>
              </a:rPr>
              <a:t>Устройства контроля схода подвижного состава </a:t>
            </a:r>
            <a:r>
              <a:rPr lang="ru-RU" sz="2000" dirty="0" smtClean="0">
                <a:ln w="6350">
                  <a:noFill/>
                </a:ln>
                <a:latin typeface="+mn-lt"/>
              </a:rPr>
              <a:t>УКСПС-ПМ</a:t>
            </a:r>
            <a:endParaRPr lang="ru-RU" sz="2000" dirty="0">
              <a:ln w="6350">
                <a:noFill/>
              </a:ln>
              <a:latin typeface="+mn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227335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Особенности УКСПС-ПМ исполнения 03:</a:t>
            </a:r>
          </a:p>
          <a:p>
            <a:endParaRPr lang="ru-RU" sz="1400" b="1" dirty="0"/>
          </a:p>
          <a:p>
            <a:pPr algn="just"/>
            <a:r>
              <a:rPr lang="ru-RU" sz="1400" b="1" dirty="0"/>
              <a:t>•	</a:t>
            </a:r>
            <a:r>
              <a:rPr lang="ru-RU" sz="1400" dirty="0" smtClean="0"/>
              <a:t>для </a:t>
            </a:r>
            <a:r>
              <a:rPr lang="ru-RU" sz="1400" dirty="0"/>
              <a:t>установки датчиков относительно уровня головки рельса, в крепежных комплектах применены резиновые регулировочные </a:t>
            </a:r>
            <a:r>
              <a:rPr lang="ru-RU" sz="1400" dirty="0" smtClean="0"/>
              <a:t>прокладки, которые </a:t>
            </a:r>
            <a:r>
              <a:rPr lang="ru-RU" sz="1400" dirty="0"/>
              <a:t>снижают вибрационные нагрузки, передающиеся на устройство от железнодорожного пути</a:t>
            </a:r>
          </a:p>
          <a:p>
            <a:pPr algn="just"/>
            <a:endParaRPr lang="ru-RU" sz="1400" dirty="0"/>
          </a:p>
        </p:txBody>
      </p:sp>
      <p:pic>
        <p:nvPicPr>
          <p:cNvPr id="10" name="Рисунок 9" descr="рис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140968"/>
            <a:ext cx="5505450" cy="2592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3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174" y="1255341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990600"/>
          </a:xfrm>
        </p:spPr>
        <p:txBody>
          <a:bodyPr>
            <a:normAutofit/>
          </a:bodyPr>
          <a:lstStyle/>
          <a:p>
            <a:r>
              <a:rPr lang="ru-RU" sz="2000" dirty="0"/>
              <a:t>Диагностический комплекс магнитного контроля </a:t>
            </a:r>
            <a:r>
              <a:rPr lang="ru-RU" sz="2000" dirty="0" smtClean="0"/>
              <a:t>ДКМК-И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174" y="1412776"/>
            <a:ext cx="80432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 dirty="0" smtClean="0"/>
              <a:t>С </a:t>
            </a:r>
            <a:r>
              <a:rPr lang="ru-RU" sz="1400" dirty="0"/>
              <a:t>целью </a:t>
            </a:r>
            <a:r>
              <a:rPr lang="ru-RU" sz="1400" dirty="0" smtClean="0"/>
              <a:t>своевременного </a:t>
            </a:r>
            <a:r>
              <a:rPr lang="ru-RU" sz="1400" dirty="0"/>
              <a:t>обнаружения и предотвращения развития усталостных </a:t>
            </a:r>
            <a:r>
              <a:rPr lang="ru-RU" sz="1400" dirty="0" smtClean="0"/>
              <a:t>трещин в датчиках УКСПС-ПМ, </a:t>
            </a:r>
            <a:r>
              <a:rPr lang="ru-RU" sz="1400" dirty="0"/>
              <a:t>разработан диагностический комплекс магнитного контроля </a:t>
            </a:r>
            <a:r>
              <a:rPr lang="ru-RU" sz="1400" dirty="0" smtClean="0"/>
              <a:t>интегрального исполнения (ДКМК-И)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3708"/>
            <a:ext cx="3164085" cy="357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4400" y="2693708"/>
            <a:ext cx="46610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Комплекс ДКМК-И является дальнейшим развитием ДКМК. В отличии от прототипа, комплекс ДКМК-И имеет интегральную компоновку, т.е. вместо двух независимых приборов оба метода диагностики (метод магнитной памяти металлов (МПМ) и </a:t>
            </a:r>
            <a:r>
              <a:rPr lang="ru-RU" sz="1400" dirty="0" err="1"/>
              <a:t>вихретоковый</a:t>
            </a:r>
            <a:r>
              <a:rPr lang="ru-RU" sz="1400" dirty="0"/>
              <a:t>) реализованы в составе одного электронного блока, с едиными органами управления и индикации. Это позволило уменьшить </a:t>
            </a:r>
            <a:r>
              <a:rPr lang="ru-RU" sz="1400" dirty="0" err="1"/>
              <a:t>массо</a:t>
            </a:r>
            <a:r>
              <a:rPr lang="ru-RU" sz="1400" dirty="0"/>
              <a:t>-габаритные </a:t>
            </a:r>
            <a:r>
              <a:rPr lang="ru-RU" sz="1400" dirty="0" smtClean="0"/>
              <a:t>показатели и </a:t>
            </a:r>
            <a:r>
              <a:rPr lang="ru-RU" sz="1400" dirty="0"/>
              <a:t>упростить работу с комплексом.</a:t>
            </a:r>
          </a:p>
        </p:txBody>
      </p:sp>
      <p:pic>
        <p:nvPicPr>
          <p:cNvPr id="11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6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dirty="0">
                <a:solidFill>
                  <a:srgbClr val="1F497D"/>
                </a:solidFill>
              </a:rPr>
              <a:t>Электропривод стрелочный с внутренним замыканием </a:t>
            </a:r>
            <a:r>
              <a:rPr lang="ru-RU" sz="2400" dirty="0" err="1">
                <a:solidFill>
                  <a:srgbClr val="1F497D"/>
                </a:solidFill>
              </a:rPr>
              <a:t>невзрезной</a:t>
            </a:r>
            <a:r>
              <a:rPr lang="ru-RU" sz="2400" dirty="0">
                <a:solidFill>
                  <a:srgbClr val="1F497D"/>
                </a:solidFill>
              </a:rPr>
              <a:t> бесконтактный для метрополитенов СП-10БМ</a:t>
            </a:r>
            <a:r>
              <a:rPr lang="ru-RU" altLang="ru-RU" sz="2400" dirty="0">
                <a:solidFill>
                  <a:srgbClr val="1F497D"/>
                </a:solidFill>
              </a:rPr>
              <a:t> </a:t>
            </a:r>
            <a:endParaRPr lang="ru-RU" sz="2400" dirty="0">
              <a:solidFill>
                <a:srgbClr val="1F497D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СП-10 (1-)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1500174"/>
            <a:ext cx="3575963" cy="308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85750" y="5304284"/>
            <a:ext cx="8462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539750" algn="just" eaLnBrk="0" hangingPunct="0"/>
            <a:r>
              <a:rPr lang="ru-RU" altLang="ru-RU" sz="1100" dirty="0">
                <a:cs typeface="Times New Roman" pitchFamily="18" charset="0"/>
              </a:rPr>
              <a:t>   </a:t>
            </a:r>
            <a:r>
              <a:rPr lang="ru-RU" altLang="ru-RU" sz="1200" dirty="0">
                <a:cs typeface="Times New Roman" pitchFamily="18" charset="0"/>
              </a:rPr>
              <a:t>Электропривод СП-10БМ предназначен для:</a:t>
            </a:r>
            <a:endParaRPr lang="ru-RU" altLang="ru-RU" sz="1200" dirty="0"/>
          </a:p>
          <a:p>
            <a:pPr indent="539750" algn="just" eaLnBrk="0" hangingPunct="0"/>
            <a:r>
              <a:rPr lang="ru-RU" altLang="ru-RU" sz="1200" dirty="0">
                <a:cs typeface="Times New Roman" pitchFamily="18" charset="0"/>
              </a:rPr>
              <a:t>-  замены находящихся в эксплуатации стрелочных электроприводов типов </a:t>
            </a:r>
            <a:r>
              <a:rPr lang="ru-RU" altLang="ru-RU" sz="1200" dirty="0" smtClean="0">
                <a:cs typeface="Times New Roman" pitchFamily="18" charset="0"/>
              </a:rPr>
              <a:t>СП-6БМ;</a:t>
            </a:r>
            <a:endParaRPr lang="ru-RU" altLang="ru-RU" sz="1200" dirty="0"/>
          </a:p>
          <a:p>
            <a:pPr indent="539750" algn="just" eaLnBrk="0" hangingPunct="0"/>
            <a:r>
              <a:rPr lang="ru-RU" altLang="ru-RU" sz="1200" dirty="0">
                <a:cs typeface="Times New Roman" pitchFamily="18" charset="0"/>
              </a:rPr>
              <a:t>-  комплектации стрелочных переводов строящихся участков </a:t>
            </a:r>
            <a:r>
              <a:rPr lang="ru-RU" altLang="ru-RU" sz="1200" dirty="0" smtClean="0">
                <a:cs typeface="Times New Roman" pitchFamily="18" charset="0"/>
              </a:rPr>
              <a:t>метрополитенов</a:t>
            </a:r>
            <a:r>
              <a:rPr lang="ru-RU" altLang="ru-RU" sz="1200" dirty="0">
                <a:cs typeface="Times New Roman" pitchFamily="18" charset="0"/>
              </a:rPr>
              <a:t>;</a:t>
            </a:r>
            <a:endParaRPr lang="ru-RU" altLang="ru-RU" sz="1200" dirty="0"/>
          </a:p>
          <a:p>
            <a:pPr indent="539750" algn="just" eaLnBrk="0" hangingPunct="0"/>
            <a:r>
              <a:rPr lang="ru-RU" altLang="ru-RU" sz="1200" dirty="0">
                <a:cs typeface="Times New Roman" pitchFamily="18" charset="0"/>
              </a:rPr>
              <a:t>-  работы в условиях </a:t>
            </a:r>
            <a:r>
              <a:rPr lang="ru-RU" sz="1200" dirty="0" smtClean="0"/>
              <a:t>с умеренным и холодным климатом </a:t>
            </a:r>
            <a:r>
              <a:rPr lang="ru-RU" altLang="ru-RU" sz="1200" dirty="0" smtClean="0">
                <a:cs typeface="Times New Roman" pitchFamily="18" charset="0"/>
              </a:rPr>
              <a:t>(</a:t>
            </a:r>
            <a:r>
              <a:rPr lang="ru-RU" altLang="ru-RU" sz="1200" dirty="0">
                <a:cs typeface="Times New Roman" pitchFamily="18" charset="0"/>
              </a:rPr>
              <a:t>исполнение </a:t>
            </a:r>
            <a:r>
              <a:rPr lang="ru-RU" sz="1200" dirty="0" smtClean="0"/>
              <a:t>УХЛ1</a:t>
            </a:r>
            <a:r>
              <a:rPr lang="ru-RU" altLang="ru-RU" sz="1200" dirty="0" smtClean="0">
                <a:cs typeface="Times New Roman" pitchFamily="18" charset="0"/>
              </a:rPr>
              <a:t> </a:t>
            </a:r>
            <a:r>
              <a:rPr lang="ru-RU" altLang="ru-RU" sz="1200" dirty="0">
                <a:cs typeface="Times New Roman" pitchFamily="18" charset="0"/>
              </a:rPr>
              <a:t>по ГОСТ </a:t>
            </a:r>
            <a:r>
              <a:rPr lang="ru-RU" altLang="ru-RU" sz="1200" dirty="0" smtClean="0">
                <a:cs typeface="Times New Roman" pitchFamily="18" charset="0"/>
              </a:rPr>
              <a:t>15150-69);</a:t>
            </a:r>
            <a:endParaRPr lang="ru-RU" altLang="ru-RU" sz="1200" dirty="0"/>
          </a:p>
          <a:p>
            <a:pPr indent="539750" algn="just" eaLnBrk="0" hangingPunct="0"/>
            <a:r>
              <a:rPr lang="ru-RU" altLang="ru-RU" sz="1200" dirty="0">
                <a:cs typeface="Times New Roman" pitchFamily="18" charset="0"/>
              </a:rPr>
              <a:t>-  монтажа на </a:t>
            </a:r>
            <a:r>
              <a:rPr lang="ru-RU" altLang="ru-RU" sz="1200" dirty="0" smtClean="0">
                <a:cs typeface="Times New Roman" pitchFamily="18" charset="0"/>
              </a:rPr>
              <a:t>стрелку  </a:t>
            </a:r>
            <a:r>
              <a:rPr lang="ru-RU" altLang="ru-RU" sz="1200" dirty="0">
                <a:cs typeface="Times New Roman" pitchFamily="18" charset="0"/>
              </a:rPr>
              <a:t>с применением типовой стрелочной гарнитуры без её доработки;</a:t>
            </a:r>
            <a:endParaRPr lang="ru-RU" altLang="ru-RU" sz="1200" dirty="0"/>
          </a:p>
          <a:p>
            <a:pPr marL="714375" indent="-174625" algn="just" eaLnBrk="0" hangingPunct="0"/>
            <a:r>
              <a:rPr lang="ru-RU" altLang="ru-RU" sz="1200" dirty="0" smtClean="0">
                <a:cs typeface="Times New Roman" pitchFamily="18" charset="0"/>
              </a:rPr>
              <a:t>- </a:t>
            </a:r>
            <a:r>
              <a:rPr lang="ru-RU" sz="1200" dirty="0" smtClean="0"/>
              <a:t>для работы в действующих системах СЦБ метрополитенов для управления стрелочными                           электроприводами без их конструктивной и функциональной модернизации</a:t>
            </a:r>
            <a:r>
              <a:rPr lang="ru-RU" altLang="ru-RU" sz="1100" dirty="0" smtClean="0">
                <a:cs typeface="Times New Roman" pitchFamily="18" charset="0"/>
              </a:rPr>
              <a:t>.</a:t>
            </a:r>
            <a:endParaRPr lang="ru-RU" altLang="ru-RU" sz="1100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14375" y="4786313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539750" eaLnBrk="0" hangingPunct="0"/>
            <a:r>
              <a:rPr lang="ru-RU" altLang="ru-RU" sz="1400" dirty="0">
                <a:cs typeface="Times New Roman" pitchFamily="18" charset="0"/>
              </a:rPr>
              <a:t>                                         </a:t>
            </a:r>
            <a:r>
              <a:rPr lang="ru-RU" altLang="ru-RU" sz="1200" dirty="0" smtClean="0">
                <a:cs typeface="Times New Roman" pitchFamily="18" charset="0"/>
              </a:rPr>
              <a:t>Рис. </a:t>
            </a:r>
            <a:r>
              <a:rPr lang="ru-RU" altLang="ru-RU" sz="1200" dirty="0">
                <a:cs typeface="Times New Roman" pitchFamily="18" charset="0"/>
              </a:rPr>
              <a:t>1 - Внешний вид СП-10БМ</a:t>
            </a:r>
            <a:endParaRPr lang="ru-RU" altLang="ru-RU" sz="1200" dirty="0"/>
          </a:p>
        </p:txBody>
      </p:sp>
      <p:pic>
        <p:nvPicPr>
          <p:cNvPr id="2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1934" y="1500174"/>
            <a:ext cx="4857784" cy="2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1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174" y="1255341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990600"/>
          </a:xfrm>
        </p:spPr>
        <p:txBody>
          <a:bodyPr>
            <a:normAutofit/>
          </a:bodyPr>
          <a:lstStyle/>
          <a:p>
            <a:r>
              <a:rPr lang="ru-RU" sz="2000" dirty="0"/>
              <a:t>Диагностический комплекс магнитного контроля </a:t>
            </a:r>
            <a:r>
              <a:rPr lang="ru-RU" sz="2000" dirty="0" smtClean="0"/>
              <a:t>ДКМК-И</a:t>
            </a:r>
            <a:endParaRPr lang="ru-RU" sz="2000" dirty="0"/>
          </a:p>
        </p:txBody>
      </p:sp>
      <p:pic>
        <p:nvPicPr>
          <p:cNvPr id="11" name="Picture 4" descr="Клещи МПМ - б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07022"/>
            <a:ext cx="1943100" cy="1563687"/>
          </a:xfrm>
          <a:ln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07022"/>
            <a:ext cx="1871662" cy="1582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1997968"/>
            <a:ext cx="2016224" cy="35091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1600" dirty="0">
                <a:latin typeface="+mj-lt"/>
                <a:ea typeface="+mj-ea"/>
                <a:cs typeface="+mj-cs"/>
              </a:rPr>
              <a:t>Захват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75856" y="4581128"/>
            <a:ext cx="2016224" cy="35091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1600" dirty="0" err="1">
                <a:latin typeface="+mj-lt"/>
                <a:ea typeface="+mj-ea"/>
                <a:cs typeface="+mj-cs"/>
              </a:rPr>
              <a:t>Проворот</a:t>
            </a:r>
            <a:endParaRPr lang="ru-RU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12160" y="1997968"/>
            <a:ext cx="1944216" cy="35091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1600" dirty="0">
                <a:latin typeface="+mj-lt"/>
                <a:ea typeface="+mj-ea"/>
                <a:cs typeface="+mj-cs"/>
              </a:rPr>
              <a:t>Контроль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700338" y="3199184"/>
            <a:ext cx="215900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292725" y="3199184"/>
            <a:ext cx="215900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7" descr="Клещи вихреток - бок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73625"/>
            <a:ext cx="1943100" cy="157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Клещи вихреток проворот ТУ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41888"/>
            <a:ext cx="2311400" cy="153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67544" y="4509120"/>
            <a:ext cx="2016224" cy="35091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1600" dirty="0">
                <a:latin typeface="+mj-lt"/>
                <a:ea typeface="+mj-ea"/>
                <a:cs typeface="+mj-cs"/>
              </a:rPr>
              <a:t>Захват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059832" y="1997968"/>
            <a:ext cx="1944216" cy="35091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1600" dirty="0" err="1">
                <a:latin typeface="+mj-lt"/>
                <a:ea typeface="+mj-ea"/>
                <a:cs typeface="+mj-cs"/>
              </a:rPr>
              <a:t>Проворот</a:t>
            </a:r>
            <a:endParaRPr lang="ru-RU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228184" y="4509120"/>
            <a:ext cx="2016224" cy="35091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1600" dirty="0">
                <a:latin typeface="+mj-lt"/>
                <a:ea typeface="+mj-ea"/>
                <a:cs typeface="+mj-cs"/>
              </a:rPr>
              <a:t>Контроль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627784" y="4086200"/>
            <a:ext cx="3240360" cy="494928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1600" dirty="0">
                <a:latin typeface="+mj-lt"/>
                <a:ea typeface="+mj-ea"/>
                <a:cs typeface="+mj-cs"/>
              </a:rPr>
              <a:t>2) Режим вихретоковый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483768" y="1493912"/>
            <a:ext cx="3528392" cy="494928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1600" dirty="0">
                <a:latin typeface="+mj-lt"/>
                <a:ea typeface="+mj-ea"/>
                <a:cs typeface="+mj-cs"/>
              </a:rPr>
              <a:t>1) Режим феррозондовый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2700338" y="5589588"/>
            <a:ext cx="215900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651500" y="5661025"/>
            <a:ext cx="215900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31686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07022"/>
            <a:ext cx="31083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468313" y="1258912"/>
            <a:ext cx="28891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/>
              <a:t>Порядок работы с ДКМК-И</a:t>
            </a:r>
          </a:p>
        </p:txBody>
      </p:sp>
      <p:pic>
        <p:nvPicPr>
          <p:cNvPr id="30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174" y="1255341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990600"/>
          </a:xfrm>
        </p:spPr>
        <p:txBody>
          <a:bodyPr>
            <a:normAutofit/>
          </a:bodyPr>
          <a:lstStyle/>
          <a:p>
            <a:r>
              <a:rPr lang="ru-RU" sz="2000" dirty="0"/>
              <a:t>Диагностический комплекс магнитного контроля </a:t>
            </a:r>
            <a:r>
              <a:rPr lang="ru-RU" sz="2000" dirty="0" smtClean="0"/>
              <a:t>ДКМК-И</a:t>
            </a:r>
            <a:endParaRPr lang="ru-RU" sz="2000" dirty="0"/>
          </a:p>
        </p:txBody>
      </p:sp>
      <p:sp>
        <p:nvSpPr>
          <p:cNvPr id="30" name="Объект 2"/>
          <p:cNvSpPr>
            <a:spLocks noGrp="1"/>
          </p:cNvSpPr>
          <p:nvPr>
            <p:ph idx="1"/>
          </p:nvPr>
        </p:nvSpPr>
        <p:spPr>
          <a:xfrm>
            <a:off x="468313" y="1340693"/>
            <a:ext cx="8247062" cy="5400675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sz="1600" b="1" dirty="0" smtClean="0"/>
              <a:t>Основные преимущества</a:t>
            </a:r>
          </a:p>
          <a:p>
            <a:pPr algn="just" eaLnBrk="1" hangingPunct="1">
              <a:buFontTx/>
              <a:buNone/>
            </a:pPr>
            <a:endParaRPr lang="ru-RU" sz="1600" b="1" dirty="0" smtClean="0"/>
          </a:p>
          <a:p>
            <a:pPr algn="just" eaLnBrk="1" hangingPunct="1"/>
            <a:r>
              <a:rPr lang="ru-RU" sz="1600" dirty="0" smtClean="0"/>
              <a:t>Для контроля не требуется зачистка поверхности и использования иммерсионной жидкости.</a:t>
            </a:r>
          </a:p>
          <a:p>
            <a:pPr algn="just" eaLnBrk="1" hangingPunct="1"/>
            <a:r>
              <a:rPr lang="ru-RU" sz="1600" dirty="0" smtClean="0"/>
              <a:t>Использование метода МПМ совместно с </a:t>
            </a:r>
            <a:r>
              <a:rPr lang="ru-RU" sz="1600" dirty="0" err="1" smtClean="0"/>
              <a:t>вихретоковым</a:t>
            </a:r>
            <a:r>
              <a:rPr lang="ru-RU" sz="1600" dirty="0" smtClean="0"/>
              <a:t> методом контроля позволяет кардинально повысить </a:t>
            </a:r>
            <a:r>
              <a:rPr lang="ru-RU" sz="1600" dirty="0" err="1" smtClean="0"/>
              <a:t>выявляемость</a:t>
            </a:r>
            <a:r>
              <a:rPr lang="ru-RU" sz="1600" dirty="0" smtClean="0"/>
              <a:t> дефектов УКСПС как на ранних стадиях развития дефекта, так и на стадии уже развитого дефекта.</a:t>
            </a:r>
          </a:p>
          <a:p>
            <a:pPr algn="just" eaLnBrk="1" hangingPunct="1"/>
            <a:r>
              <a:rPr lang="ru-RU" sz="1600" dirty="0" smtClean="0"/>
              <a:t>Комплект держателей датчиков (щипцов) обеспечивает удобство работы и снижение трудоемкости проведения технического обслуживания УКСПС.</a:t>
            </a:r>
          </a:p>
          <a:p>
            <a:pPr algn="just" eaLnBrk="1" hangingPunct="1"/>
            <a:r>
              <a:rPr lang="ru-RU" sz="1600" dirty="0" smtClean="0"/>
              <a:t>Комплекс пригоден для контроля УКСПС различных типов (УКСПС, УКСПС-ПМ).</a:t>
            </a:r>
          </a:p>
          <a:p>
            <a:pPr algn="just" eaLnBrk="1" hangingPunct="1"/>
            <a:r>
              <a:rPr lang="ru-RU" sz="1600" dirty="0" smtClean="0"/>
              <a:t>Помимо УКСПС, возможен контроль сварных швов </a:t>
            </a:r>
            <a:r>
              <a:rPr lang="ru-RU" sz="1600" dirty="0" err="1" smtClean="0"/>
              <a:t>бесстыкового</a:t>
            </a:r>
            <a:r>
              <a:rPr lang="ru-RU" sz="1600" dirty="0" smtClean="0"/>
              <a:t> пути, при этом определяются не только развитые дефекты, но и недопустимые температурные напряжения, возникающие при нарушении технологии сварочных работ. </a:t>
            </a:r>
            <a:endParaRPr lang="en-US" sz="1600" dirty="0" smtClean="0"/>
          </a:p>
          <a:p>
            <a:pPr algn="just" eaLnBrk="1" hangingPunct="1"/>
            <a:r>
              <a:rPr lang="ru-RU" sz="1600" dirty="0" smtClean="0"/>
              <a:t>Изделие ДКМК принято в постоянную эксплуатацию и с 2012 г. эксплуатируется на сети дорог ОАО «РЖД»</a:t>
            </a:r>
            <a:r>
              <a:rPr lang="en-US" sz="1600" dirty="0" smtClean="0"/>
              <a:t>, </a:t>
            </a:r>
            <a:r>
              <a:rPr lang="ru-RU" sz="1600" dirty="0" smtClean="0"/>
              <a:t>отзывы положительные.</a:t>
            </a:r>
          </a:p>
        </p:txBody>
      </p:sp>
      <p:pic>
        <p:nvPicPr>
          <p:cNvPr id="10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174" y="1255341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9906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Система акустического контроля технического состояния и качества изготовления электроприводов стрелочных (СААКП)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9705" y="3212976"/>
            <a:ext cx="7437437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ru-RU" sz="1600" spc="0" dirty="0">
                <a:solidFill>
                  <a:schemeClr val="tx1"/>
                </a:solidFill>
                <a:latin typeface="+mn-lt"/>
                <a:cs typeface="Arial" pitchFamily="34" charset="0"/>
              </a:rPr>
              <a:t>В настоящее время основным способом контроля технического состояния устройств ЖАТ, в частности электроприводов стрелочных, является метод визуального осмотра </a:t>
            </a:r>
            <a:r>
              <a:rPr lang="ru-RU" sz="1600" spc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и регламентное обслуживание. </a:t>
            </a:r>
            <a:endParaRPr lang="ru-RU" sz="1600" spc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just"/>
            <a:r>
              <a:rPr lang="ru-RU" sz="1600" spc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Косвенным </a:t>
            </a:r>
            <a:r>
              <a:rPr lang="ru-RU" sz="1600" spc="0" dirty="0">
                <a:solidFill>
                  <a:schemeClr val="tx1"/>
                </a:solidFill>
                <a:latin typeface="+mn-lt"/>
                <a:cs typeface="Arial" pitchFamily="34" charset="0"/>
              </a:rPr>
              <a:t>способом </a:t>
            </a:r>
            <a:r>
              <a:rPr lang="ru-RU" sz="1600" spc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контроля так же можно </a:t>
            </a:r>
            <a:r>
              <a:rPr lang="ru-RU" sz="1600" spc="0" dirty="0">
                <a:solidFill>
                  <a:schemeClr val="tx1"/>
                </a:solidFill>
                <a:latin typeface="+mn-lt"/>
                <a:cs typeface="Arial" pitchFamily="34" charset="0"/>
              </a:rPr>
              <a:t>назвать контроль работы электропривода по электрическим параметрам электродвигателя</a:t>
            </a:r>
            <a:r>
              <a:rPr lang="ru-RU" sz="1600" spc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 При этом причиной превышения величины тока может быть не сам привод, а и состояние самой стрелки, тем более невозможно применить такой  контроль </a:t>
            </a:r>
            <a:r>
              <a:rPr lang="ru-RU" sz="1600" spc="0" dirty="0">
                <a:solidFill>
                  <a:schemeClr val="tx1"/>
                </a:solidFill>
                <a:latin typeface="+mn-lt"/>
                <a:cs typeface="Arial" pitchFamily="34" charset="0"/>
              </a:rPr>
              <a:t>на электроприводах с электродвигателем переменного тока</a:t>
            </a:r>
            <a:r>
              <a:rPr lang="ru-RU" sz="1600" spc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</a:p>
          <a:p>
            <a:pPr algn="just"/>
            <a:endParaRPr lang="ru-RU" sz="1600" spc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just"/>
            <a:r>
              <a:rPr lang="ru-RU" sz="1600" spc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Применение </a:t>
            </a:r>
            <a:r>
              <a:rPr lang="ru-RU" sz="1600" spc="0" dirty="0">
                <a:solidFill>
                  <a:schemeClr val="tx1"/>
                </a:solidFill>
                <a:latin typeface="+mn-lt"/>
                <a:cs typeface="Arial" pitchFamily="34" charset="0"/>
              </a:rPr>
              <a:t>системы акустического контроля электроприводов стрелочных позволит внедрить принципиально новую </a:t>
            </a:r>
            <a:r>
              <a:rPr lang="ru-RU" sz="1600" spc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автоматизированную систему комплексной диагностики фактического состояния устройства. Что в свою очередь обеспечит выполнения технического обслуживания и ремонта именно тогда, когда он необходим. </a:t>
            </a:r>
            <a:endParaRPr lang="ru-RU" sz="1600" spc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just"/>
            <a:endParaRPr lang="ru-RU" sz="1600" spc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174" y="1255341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9906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Система акустического контроля технического состояния и качества изготовления электроприводов стрелочных (СААКП)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9422" y="1202360"/>
            <a:ext cx="7437437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600" spc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Структурная схема системы</a:t>
            </a:r>
          </a:p>
        </p:txBody>
      </p:sp>
      <p:pic>
        <p:nvPicPr>
          <p:cNvPr id="12" name="Picture 6" descr="C:\Documents and Settings\n.chirkov\Рабочий стол\семинар\Структура СААКП - сжат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3" y="1844824"/>
            <a:ext cx="820737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174" y="1255341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9906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Система акустического контроля технического состояния и качества изготовления электроприводов стрелочных (СААКП)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019" y="1202360"/>
            <a:ext cx="7437437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ru-RU" sz="1600" spc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3414" y="1412776"/>
            <a:ext cx="762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Оценка энергетического параметра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08200" y="1985264"/>
            <a:ext cx="8093075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547688" indent="-4572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0" lang="ru-RU" sz="1600" dirty="0">
                <a:latin typeface="Arial" pitchFamily="34" charset="0"/>
              </a:rPr>
              <a:t>Контроль электроприводов стрелочных, осуществляется путем </a:t>
            </a:r>
            <a:r>
              <a:rPr kumimoji="0" lang="ru-RU" sz="1600" dirty="0" smtClean="0">
                <a:latin typeface="Arial" pitchFamily="34" charset="0"/>
              </a:rPr>
              <a:t>регистрации </a:t>
            </a:r>
            <a:r>
              <a:rPr kumimoji="0" lang="ru-RU" sz="1600" dirty="0">
                <a:latin typeface="Arial" pitchFamily="34" charset="0"/>
              </a:rPr>
              <a:t>накопленной акустической </a:t>
            </a:r>
            <a:r>
              <a:rPr kumimoji="0" lang="ru-RU" sz="1600" dirty="0" smtClean="0">
                <a:latin typeface="Arial" pitchFamily="34" charset="0"/>
              </a:rPr>
              <a:t>энергии </a:t>
            </a:r>
            <a:r>
              <a:rPr kumimoji="0" lang="ru-RU" sz="1600" dirty="0">
                <a:latin typeface="Arial" pitchFamily="34" charset="0"/>
              </a:rPr>
              <a:t>по </a:t>
            </a:r>
            <a:r>
              <a:rPr kumimoji="0" lang="ru-RU" sz="1600" dirty="0" smtClean="0">
                <a:latin typeface="Arial" pitchFamily="34" charset="0"/>
              </a:rPr>
              <a:t>5 каналам.</a:t>
            </a:r>
            <a:endParaRPr kumimoji="0" lang="ru-RU" sz="1600" dirty="0" smtClean="0">
              <a:latin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0" lang="ru-RU" sz="1600" dirty="0" smtClean="0">
                <a:latin typeface="Arial" pitchFamily="34" charset="0"/>
              </a:rPr>
              <a:t>Индикация </a:t>
            </a:r>
            <a:r>
              <a:rPr kumimoji="0" lang="ru-RU" sz="1600" dirty="0">
                <a:latin typeface="Arial" pitchFamily="34" charset="0"/>
              </a:rPr>
              <a:t>состояния электропривода имеет три </a:t>
            </a:r>
            <a:r>
              <a:rPr kumimoji="0" lang="ru-RU" sz="1600" dirty="0" smtClean="0">
                <a:latin typeface="Arial" pitchFamily="34" charset="0"/>
              </a:rPr>
              <a:t>уровня</a:t>
            </a:r>
            <a:r>
              <a:rPr kumimoji="0" lang="ru-RU" sz="1600" dirty="0">
                <a:latin typeface="Arial" pitchFamily="34" charset="0"/>
              </a:rPr>
              <a:t>:</a:t>
            </a:r>
            <a:r>
              <a:rPr kumimoji="0" lang="ru-RU" sz="1600" dirty="0" smtClean="0">
                <a:latin typeface="Arial" pitchFamily="34" charset="0"/>
              </a:rPr>
              <a:t> </a:t>
            </a:r>
            <a:r>
              <a:rPr kumimoji="0" lang="ru-RU" sz="1600" dirty="0">
                <a:latin typeface="Arial" pitchFamily="34" charset="0"/>
              </a:rPr>
              <a:t>зеленый (удовлетворительное), желтый (предельное), красный (недопустимое).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0" lang="ru-RU" sz="1600" dirty="0">
                <a:latin typeface="Arial" pitchFamily="34" charset="0"/>
              </a:rPr>
              <a:t>Каждое из трех состояний характеризуется минимальным и максимальным значениями энергетического параметра (диапазоном энергий).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endParaRPr kumimoji="0" lang="ru-RU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174" y="1255341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9906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Система акустического контроля технического состояния и качества изготовления электроприводов стрелочных (СААКП)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188" y="1334195"/>
            <a:ext cx="7437437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600" spc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Опытные образцы датчиков, регистратора и концентратора данных</a:t>
            </a:r>
          </a:p>
        </p:txBody>
      </p:sp>
      <p:pic>
        <p:nvPicPr>
          <p:cNvPr id="11" name="Picture 2" descr="C:\Documents and Settings\n.chirkov\Рабочий стол\К совещанию в ЦШ по СААКП\IMAG1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04867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3174" y="1255341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9906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Система акустического контроля технического состояния и качества изготовления электроприводов стрелочных (СААКП)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6019" y="1202360"/>
            <a:ext cx="7437437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ru-RU" sz="1600" spc="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3414" y="1412776"/>
            <a:ext cx="762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Достоинства системы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08200" y="1985264"/>
            <a:ext cx="8093075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547688" indent="-4572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0" lang="ru-RU" sz="1600" dirty="0">
                <a:latin typeface="Arial" pitchFamily="34" charset="0"/>
              </a:rPr>
              <a:t>Контроль технического состояния узлов электропривода стрелочного в реальном рабочем режиме без разборки и вскрытия.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0" lang="ru-RU" sz="1600" dirty="0">
                <a:latin typeface="Arial" pitchFamily="34" charset="0"/>
              </a:rPr>
              <a:t>Высокая скорость оценки технического состояния электропривода.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0" lang="ru-RU" sz="1600" dirty="0">
                <a:latin typeface="Arial" pitchFamily="34" charset="0"/>
              </a:rPr>
              <a:t>Отсутствие необходимости плановых ремонтов электропривода (замена и ремонт осуществляется по фактическому состоянию его элементов).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0" lang="ru-RU" sz="1600" dirty="0">
                <a:latin typeface="Arial" pitchFamily="34" charset="0"/>
              </a:rPr>
              <a:t>Отсутствие специальных требований к квалификации персонала.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kumimoji="0" lang="ru-RU" sz="1600" dirty="0">
                <a:latin typeface="Arial" pitchFamily="34" charset="0"/>
              </a:rPr>
              <a:t>Протоколирование данных в </a:t>
            </a:r>
            <a:r>
              <a:rPr kumimoji="0" lang="ru-RU" sz="1600" dirty="0" smtClean="0">
                <a:latin typeface="Arial" pitchFamily="34" charset="0"/>
              </a:rPr>
              <a:t>аппаратно-программном комплексе </a:t>
            </a:r>
            <a:r>
              <a:rPr kumimoji="0" lang="ru-RU" sz="1600" dirty="0">
                <a:latin typeface="Arial" pitchFamily="34" charset="0"/>
              </a:rPr>
              <a:t>диспетчерского контроля</a:t>
            </a:r>
            <a:endParaRPr kumimoji="0" lang="ru-RU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466" y="1639112"/>
            <a:ext cx="4021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Arial" pitchFamily="34" charset="0"/>
              </a:rPr>
              <a:t>Офис в Москве: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endParaRPr lang="ru-RU" altLang="ru-RU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  <a:latin typeface="Arial" pitchFamily="34" charset="0"/>
              </a:rPr>
              <a:t>117246, </a:t>
            </a:r>
            <a:r>
              <a:rPr lang="ru-RU" altLang="ru-RU" dirty="0">
                <a:solidFill>
                  <a:schemeClr val="tx2"/>
                </a:solidFill>
                <a:latin typeface="Arial" pitchFamily="34" charset="0"/>
              </a:rPr>
              <a:t>г. Москва,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  <a:latin typeface="Arial" pitchFamily="34" charset="0"/>
              </a:rPr>
              <a:t>Научный </a:t>
            </a:r>
            <a:r>
              <a:rPr lang="ru-RU" altLang="ru-RU" dirty="0" err="1" smtClean="0">
                <a:solidFill>
                  <a:schemeClr val="tx2"/>
                </a:solidFill>
                <a:latin typeface="Arial" pitchFamily="34" charset="0"/>
              </a:rPr>
              <a:t>пр</a:t>
            </a:r>
            <a:r>
              <a:rPr lang="ru-RU" altLang="ru-RU" dirty="0" smtClean="0">
                <a:solidFill>
                  <a:schemeClr val="tx2"/>
                </a:solidFill>
                <a:latin typeface="Arial" pitchFamily="34" charset="0"/>
              </a:rPr>
              <a:t>-д, д. 19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  <a:latin typeface="Arial" pitchFamily="34" charset="0"/>
              </a:rPr>
              <a:t>Тел</a:t>
            </a:r>
            <a:r>
              <a:rPr lang="ru-RU" altLang="ru-RU" dirty="0">
                <a:solidFill>
                  <a:schemeClr val="tx2"/>
                </a:solidFill>
                <a:latin typeface="Arial" pitchFamily="34" charset="0"/>
              </a:rPr>
              <a:t>.: (495) 679-86-04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pitchFamily="34" charset="0"/>
              </a:rPr>
              <a:t>Факс: (495) </a:t>
            </a:r>
            <a:r>
              <a:rPr lang="ru-RU" altLang="ru-RU" dirty="0" smtClean="0">
                <a:solidFill>
                  <a:schemeClr val="tx2"/>
                </a:solidFill>
                <a:latin typeface="Arial" pitchFamily="34" charset="0"/>
              </a:rPr>
              <a:t>737-67-93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2"/>
              </a:solidFill>
              <a:latin typeface="Arial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alt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infotech.mos@gmail.com</a:t>
            </a:r>
            <a:endParaRPr lang="ru-RU" alt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628800"/>
            <a:ext cx="4406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Arial" pitchFamily="34" charset="0"/>
              </a:rPr>
              <a:t>Филиал в Комсомольск-на-Амуре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ru-RU" altLang="ru-RU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  <a:latin typeface="Arial" pitchFamily="34" charset="0"/>
              </a:rPr>
              <a:t>681005, </a:t>
            </a:r>
            <a:r>
              <a:rPr lang="ru-RU" altLang="ru-RU" dirty="0">
                <a:solidFill>
                  <a:schemeClr val="tx2"/>
                </a:solidFill>
                <a:latin typeface="Arial" pitchFamily="34" charset="0"/>
              </a:rPr>
              <a:t>Хабаровский край, </a:t>
            </a:r>
            <a:endParaRPr lang="en-US" altLang="ru-RU" dirty="0">
              <a:solidFill>
                <a:schemeClr val="tx2"/>
              </a:solidFill>
              <a:latin typeface="Lucida Sans Typewriter" pitchFamily="49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pitchFamily="34" charset="0"/>
              </a:rPr>
              <a:t>г</a:t>
            </a:r>
            <a:r>
              <a:rPr lang="ru-RU" altLang="ru-RU" dirty="0" smtClean="0">
                <a:solidFill>
                  <a:schemeClr val="tx2"/>
                </a:solidFill>
                <a:latin typeface="Arial" pitchFamily="34" charset="0"/>
              </a:rPr>
              <a:t>. Комсомольск-на-Амуре</a:t>
            </a:r>
            <a:r>
              <a:rPr lang="ru-RU" altLang="ru-RU" dirty="0">
                <a:solidFill>
                  <a:schemeClr val="tx2"/>
                </a:solidFill>
                <a:latin typeface="Arial" pitchFamily="34" charset="0"/>
              </a:rPr>
              <a:t>, </a:t>
            </a:r>
            <a:endParaRPr lang="ru-RU" altLang="ru-RU" dirty="0" smtClean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  <a:latin typeface="Arial" pitchFamily="34" charset="0"/>
              </a:rPr>
              <a:t>Ул. Фурманова, д. 20</a:t>
            </a:r>
            <a:endParaRPr lang="ru-RU" altLang="ru-RU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2"/>
                </a:solidFill>
                <a:latin typeface="Arial" pitchFamily="34" charset="0"/>
              </a:rPr>
              <a:t>Тел.</a:t>
            </a:r>
            <a:r>
              <a:rPr lang="en-US" altLang="ru-RU" dirty="0">
                <a:solidFill>
                  <a:schemeClr val="tx2"/>
                </a:solidFill>
                <a:latin typeface="Lucida Sans Typewriter" pitchFamily="49" charset="0"/>
              </a:rPr>
              <a:t>/</a:t>
            </a:r>
            <a:r>
              <a:rPr lang="ru-RU" altLang="ru-RU" dirty="0">
                <a:solidFill>
                  <a:schemeClr val="tx2"/>
                </a:solidFill>
                <a:latin typeface="Arial" pitchFamily="34" charset="0"/>
              </a:rPr>
              <a:t>факс: (4217) 54-99-25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e-mail:</a:t>
            </a:r>
            <a:r>
              <a:rPr lang="ru-RU" alt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>
                <a:solidFill>
                  <a:schemeClr val="tx2"/>
                </a:solidFill>
                <a:hlinkClick r:id="rId3"/>
              </a:rPr>
              <a:t>info</a:t>
            </a:r>
            <a:r>
              <a:rPr lang="ru-RU" u="sng" dirty="0">
                <a:solidFill>
                  <a:schemeClr val="tx2"/>
                </a:solidFill>
                <a:hlinkClick r:id="rId3"/>
              </a:rPr>
              <a:t>@</a:t>
            </a:r>
            <a:r>
              <a:rPr lang="en-US" u="sng" dirty="0" err="1">
                <a:solidFill>
                  <a:schemeClr val="tx2"/>
                </a:solidFill>
                <a:hlinkClick r:id="rId3"/>
              </a:rPr>
              <a:t>infotech</a:t>
            </a:r>
            <a:r>
              <a:rPr lang="ru-RU" u="sng" dirty="0">
                <a:solidFill>
                  <a:schemeClr val="tx2"/>
                </a:solidFill>
                <a:hlinkClick r:id="rId3"/>
              </a:rPr>
              <a:t>-</a:t>
            </a:r>
            <a:r>
              <a:rPr lang="en-US" u="sng" dirty="0" err="1">
                <a:solidFill>
                  <a:schemeClr val="tx2"/>
                </a:solidFill>
                <a:hlinkClick r:id="rId3"/>
              </a:rPr>
              <a:t>kms</a:t>
            </a:r>
            <a:r>
              <a:rPr lang="ru-RU" u="sng" dirty="0">
                <a:solidFill>
                  <a:schemeClr val="tx2"/>
                </a:solidFill>
                <a:hlinkClick r:id="rId3"/>
              </a:rPr>
              <a:t>.</a:t>
            </a:r>
            <a:r>
              <a:rPr lang="en-US" u="sng" dirty="0" err="1">
                <a:solidFill>
                  <a:schemeClr val="tx2"/>
                </a:solidFill>
                <a:hlinkClick r:id="rId3"/>
              </a:rPr>
              <a:t>ru</a:t>
            </a:r>
            <a:endParaRPr lang="ru-RU" altLang="ru-RU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2020" y="6093296"/>
            <a:ext cx="2638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www.ntc-infotech.com</a:t>
            </a:r>
            <a:endParaRPr lang="ru-RU" altLang="ru-RU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58" y="4365104"/>
            <a:ext cx="1717409" cy="154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dirty="0">
                <a:solidFill>
                  <a:srgbClr val="1F497D"/>
                </a:solidFill>
              </a:rPr>
              <a:t>Электропривод стрелочный с внутренним замыканием </a:t>
            </a:r>
            <a:r>
              <a:rPr lang="ru-RU" sz="2400" dirty="0" err="1">
                <a:solidFill>
                  <a:srgbClr val="1F497D"/>
                </a:solidFill>
              </a:rPr>
              <a:t>невзрезной</a:t>
            </a:r>
            <a:r>
              <a:rPr lang="ru-RU" sz="2400" dirty="0">
                <a:solidFill>
                  <a:srgbClr val="1F497D"/>
                </a:solidFill>
              </a:rPr>
              <a:t> бесконтактный для метрополитенов СП-10БМ</a:t>
            </a:r>
            <a:r>
              <a:rPr lang="ru-RU" altLang="ru-RU" sz="2400" dirty="0">
                <a:solidFill>
                  <a:srgbClr val="1F497D"/>
                </a:solidFill>
              </a:rPr>
              <a:t> </a:t>
            </a:r>
            <a:endParaRPr lang="ru-RU" sz="2400" dirty="0">
              <a:solidFill>
                <a:srgbClr val="1F497D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7544" y="1268760"/>
            <a:ext cx="5742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cs typeface="Times New Roman" pitchFamily="18" charset="0"/>
              </a:rPr>
              <a:t>Тенденция технологической эволюции СП-6М</a:t>
            </a:r>
            <a:endParaRPr lang="ru-RU" sz="1200" b="1" dirty="0"/>
          </a:p>
        </p:txBody>
      </p:sp>
      <p:pic>
        <p:nvPicPr>
          <p:cNvPr id="10" name="Picture 22" descr="C:\Users\u.salikov\Desktop\СП-10 3D\СП-10 (окончательные) 15.02.2011\3D\Привод с муфтой УПС\СП-10-метро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5000636"/>
            <a:ext cx="2196115" cy="172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u.salikov\Desktop\138138598181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714488"/>
            <a:ext cx="1695003" cy="168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722761" y="2036289"/>
            <a:ext cx="10336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latin typeface="Arial" charset="0"/>
              </a:rPr>
              <a:t>СП-6М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29124" y="3643314"/>
            <a:ext cx="7775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latin typeface="Arial" charset="0"/>
              </a:rPr>
              <a:t>СП-10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10734" y="3571682"/>
            <a:ext cx="1137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latin typeface="Arial" charset="0"/>
              </a:rPr>
              <a:t>СП-6БМ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43934" y="5338900"/>
            <a:ext cx="8723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latin typeface="Arial" charset="0"/>
              </a:rPr>
              <a:t>СП-10БМ</a:t>
            </a:r>
          </a:p>
        </p:txBody>
      </p:sp>
      <p:pic>
        <p:nvPicPr>
          <p:cNvPr id="19" name="Picture 2" descr="C:\Users\u.salikov\Desktop\141782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42" y="3648909"/>
            <a:ext cx="1653241" cy="114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u.salikov\Desktop\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65" y="1975597"/>
            <a:ext cx="1597631" cy="119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углом 22"/>
          <p:cNvSpPr/>
          <p:nvPr/>
        </p:nvSpPr>
        <p:spPr>
          <a:xfrm rot="10800000">
            <a:off x="3925680" y="5517874"/>
            <a:ext cx="368417" cy="5039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7072330" y="2285992"/>
            <a:ext cx="815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dirty="0">
                <a:latin typeface="Arial" charset="0"/>
              </a:rPr>
              <a:t>СП-6К</a:t>
            </a:r>
          </a:p>
        </p:txBody>
      </p:sp>
      <p:sp>
        <p:nvSpPr>
          <p:cNvPr id="25" name="Стрелка углом 24"/>
          <p:cNvSpPr/>
          <p:nvPr/>
        </p:nvSpPr>
        <p:spPr>
          <a:xfrm rot="10800000">
            <a:off x="5866999" y="3314464"/>
            <a:ext cx="342929" cy="10160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1" descr="C:\Users\u.salikov\Desktop\СП-1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28992" y="4000504"/>
            <a:ext cx="2306357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Двойная стрелка влево/вправо 26"/>
          <p:cNvSpPr/>
          <p:nvPr/>
        </p:nvSpPr>
        <p:spPr>
          <a:xfrm>
            <a:off x="4314679" y="2571332"/>
            <a:ext cx="923358" cy="2073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3100495" y="3218656"/>
            <a:ext cx="11622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000" dirty="0">
                <a:latin typeface="Arial" charset="0"/>
              </a:rPr>
              <a:t>Применены бесконтактные датчики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64288" y="3314464"/>
            <a:ext cx="1687000" cy="17235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/>
              <a:t>Применены:</a:t>
            </a:r>
          </a:p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ru-RU" sz="900" dirty="0"/>
              <a:t> редуктор с выносной муфтой, </a:t>
            </a:r>
          </a:p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ru-RU" sz="900" dirty="0"/>
              <a:t>контактор,</a:t>
            </a:r>
          </a:p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ru-RU" sz="900" dirty="0"/>
              <a:t> крышка привода новой конструкции </a:t>
            </a:r>
          </a:p>
          <a:p>
            <a:pPr marL="171450" indent="-171450" algn="ctr">
              <a:buFont typeface="Wingdings" pitchFamily="2" charset="2"/>
              <a:buChar char="ü"/>
              <a:defRPr/>
            </a:pPr>
            <a:r>
              <a:rPr lang="ru-RU" sz="900" dirty="0" err="1"/>
              <a:t>курбельный</a:t>
            </a:r>
            <a:r>
              <a:rPr lang="ru-RU" sz="900" dirty="0"/>
              <a:t> </a:t>
            </a:r>
            <a:r>
              <a:rPr lang="ru-RU" sz="900" dirty="0" smtClean="0"/>
              <a:t>выключатель выполнен единым блоком</a:t>
            </a:r>
            <a:endParaRPr lang="ru-RU" sz="900" dirty="0"/>
          </a:p>
          <a:p>
            <a:pPr algn="ctr">
              <a:defRPr/>
            </a:pPr>
            <a:r>
              <a:rPr lang="ru-RU" sz="900" dirty="0"/>
              <a:t>___________________</a:t>
            </a:r>
          </a:p>
          <a:p>
            <a:pPr algn="ctr">
              <a:defRPr/>
            </a:pPr>
            <a:r>
              <a:rPr lang="ru-RU" sz="800" dirty="0"/>
              <a:t>- основные различия </a:t>
            </a:r>
            <a:r>
              <a:rPr lang="ru-RU" sz="800" dirty="0" smtClean="0"/>
              <a:t>СП-6М </a:t>
            </a:r>
            <a:r>
              <a:rPr lang="ru-RU" sz="800" dirty="0"/>
              <a:t>и </a:t>
            </a:r>
            <a:r>
              <a:rPr lang="ru-RU" sz="800" dirty="0" smtClean="0"/>
              <a:t>СП-10</a:t>
            </a:r>
            <a:endParaRPr lang="ru-RU" sz="800" dirty="0"/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4585794" y="5615899"/>
            <a:ext cx="162413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100" dirty="0">
                <a:latin typeface="Arial" charset="0"/>
              </a:rPr>
              <a:t>Контактор заменен на бесконтактные датчики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3893148" y="1704355"/>
            <a:ext cx="1639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dirty="0">
                <a:latin typeface="Arial" charset="0"/>
              </a:rPr>
              <a:t>Применены изделия из фрикционной </a:t>
            </a:r>
          </a:p>
          <a:p>
            <a:r>
              <a:rPr lang="ru-RU" altLang="ru-RU" sz="1000" dirty="0">
                <a:latin typeface="Arial" charset="0"/>
              </a:rPr>
              <a:t>и антифрикционной металлокерамики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2662565" y="3223724"/>
            <a:ext cx="187684" cy="425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475024" y="5193176"/>
            <a:ext cx="2376264" cy="137823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Готовность к серийному производству, ввиду применения узлов типовой комплектации, 100 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4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dirty="0">
                <a:solidFill>
                  <a:srgbClr val="1F497D"/>
                </a:solidFill>
              </a:rPr>
              <a:t>Электропривод стрелочный с внутренним замыканием </a:t>
            </a:r>
            <a:r>
              <a:rPr lang="ru-RU" sz="2400" dirty="0" err="1">
                <a:solidFill>
                  <a:srgbClr val="1F497D"/>
                </a:solidFill>
              </a:rPr>
              <a:t>невзрезной</a:t>
            </a:r>
            <a:r>
              <a:rPr lang="ru-RU" sz="2400" dirty="0">
                <a:solidFill>
                  <a:srgbClr val="1F497D"/>
                </a:solidFill>
              </a:rPr>
              <a:t> бесконтактный для метрополитенов СП-10БМ</a:t>
            </a:r>
            <a:r>
              <a:rPr lang="ru-RU" altLang="ru-RU" sz="2400" dirty="0">
                <a:solidFill>
                  <a:srgbClr val="1F497D"/>
                </a:solidFill>
              </a:rPr>
              <a:t> </a:t>
            </a:r>
            <a:endParaRPr lang="ru-RU" sz="2400" dirty="0">
              <a:solidFill>
                <a:srgbClr val="1F497D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1270910" y="6344701"/>
            <a:ext cx="27368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100" dirty="0">
                <a:cs typeface="Times New Roman" pitchFamily="18" charset="0"/>
              </a:rPr>
              <a:t>Рис. 3 – Редуктор</a:t>
            </a: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472120" y="1304560"/>
            <a:ext cx="51831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539750" algn="just" eaLnBrk="0" hangingPunct="0"/>
            <a:r>
              <a:rPr lang="ru-RU" altLang="ru-RU" sz="1200" dirty="0">
                <a:cs typeface="Times New Roman" pitchFamily="18" charset="0"/>
              </a:rPr>
              <a:t>В электроприводе применён новый редуктор ( см. рис</a:t>
            </a:r>
            <a:r>
              <a:rPr lang="ru-RU" altLang="ru-RU" sz="1200" dirty="0" smtClean="0">
                <a:cs typeface="Times New Roman" pitchFamily="18" charset="0"/>
              </a:rPr>
              <a:t>. 2</a:t>
            </a:r>
            <a:r>
              <a:rPr lang="ru-RU" altLang="ru-RU" sz="1200" dirty="0">
                <a:cs typeface="Times New Roman" pitchFamily="18" charset="0"/>
              </a:rPr>
              <a:t>).</a:t>
            </a:r>
            <a:endParaRPr lang="ru-RU" altLang="ru-RU" sz="1200" dirty="0"/>
          </a:p>
          <a:p>
            <a:pPr indent="539750" algn="just" eaLnBrk="0" hangingPunct="0"/>
            <a:r>
              <a:rPr lang="ru-RU" altLang="ru-RU" sz="1200" dirty="0">
                <a:cs typeface="Times New Roman" pitchFamily="18" charset="0"/>
              </a:rPr>
              <a:t>   Для удобства сборки, обслуживания и оперативной замены при нештатных ситуациях фрикционная муфта выполнена  в виде отдельного модуля и вынесена из картера редуктора.</a:t>
            </a:r>
            <a:endParaRPr lang="ru-RU" altLang="ru-RU" sz="1200" dirty="0"/>
          </a:p>
          <a:p>
            <a:pPr indent="539750" algn="just" eaLnBrk="0" hangingPunct="0"/>
            <a:r>
              <a:rPr lang="ru-RU" altLang="ru-RU" sz="1200" dirty="0">
                <a:cs typeface="Times New Roman" pitchFamily="18" charset="0"/>
              </a:rPr>
              <a:t>  Фрикционная муфта сухого типа (</a:t>
            </a:r>
            <a:r>
              <a:rPr lang="ru-RU" altLang="ru-RU" sz="1200" dirty="0" smtClean="0">
                <a:cs typeface="Times New Roman" pitchFamily="18" charset="0"/>
              </a:rPr>
              <a:t>см. рис. 4</a:t>
            </a:r>
            <a:r>
              <a:rPr lang="ru-RU" altLang="ru-RU" sz="1200" dirty="0">
                <a:cs typeface="Times New Roman" pitchFamily="18" charset="0"/>
              </a:rPr>
              <a:t>) с металлокерамическими вставками из износостойкого маслонаполненного композиционного материала.</a:t>
            </a:r>
            <a:endParaRPr lang="ru-RU" altLang="ru-RU" sz="1200" dirty="0"/>
          </a:p>
          <a:p>
            <a:pPr indent="539750" algn="just" eaLnBrk="0" hangingPunct="0"/>
            <a:r>
              <a:rPr lang="ru-RU" altLang="ru-RU" sz="1200" dirty="0">
                <a:cs typeface="Times New Roman" pitchFamily="18" charset="0"/>
              </a:rPr>
              <a:t>  Взамен тарельчатых пружин установлены цилиндрические пружины, позволяющие производить более точную настройку и регулировку </a:t>
            </a:r>
            <a:r>
              <a:rPr lang="ru-RU" altLang="ru-RU" sz="1200" dirty="0" err="1">
                <a:cs typeface="Times New Roman" pitchFamily="18" charset="0"/>
              </a:rPr>
              <a:t>фрикции</a:t>
            </a:r>
            <a:r>
              <a:rPr lang="ru-RU" altLang="ru-RU" sz="1200" dirty="0">
                <a:cs typeface="Times New Roman" pitchFamily="18" charset="0"/>
              </a:rPr>
              <a:t>.</a:t>
            </a:r>
            <a:endParaRPr lang="ru-RU" altLang="ru-RU" sz="1200" dirty="0"/>
          </a:p>
        </p:txBody>
      </p:sp>
      <p:pic>
        <p:nvPicPr>
          <p:cNvPr id="65" name="Picture 3" descr="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14095" y="1338906"/>
            <a:ext cx="2174464" cy="180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 descr="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3214686"/>
            <a:ext cx="4573240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52737" y="3571876"/>
            <a:ext cx="3666149" cy="270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4716463" y="6309320"/>
            <a:ext cx="42830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100" dirty="0">
                <a:cs typeface="Times New Roman" pitchFamily="18" charset="0"/>
              </a:rPr>
              <a:t>Рис. 4 – Муфта фрикционная </a:t>
            </a:r>
            <a:r>
              <a:rPr lang="ru-RU" altLang="ru-RU" sz="1100" dirty="0" smtClean="0">
                <a:cs typeface="Times New Roman" pitchFamily="18" charset="0"/>
              </a:rPr>
              <a:t>модульного типа</a:t>
            </a: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6089650" y="3227947"/>
            <a:ext cx="27368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100" dirty="0">
                <a:cs typeface="Times New Roman" pitchFamily="18" charset="0"/>
              </a:rPr>
              <a:t>Рис. 2 – Редуктор в сборе</a:t>
            </a:r>
          </a:p>
        </p:txBody>
      </p:sp>
      <p:pic>
        <p:nvPicPr>
          <p:cNvPr id="12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dirty="0">
                <a:solidFill>
                  <a:srgbClr val="1F497D"/>
                </a:solidFill>
              </a:rPr>
              <a:t>Электропривод стрелочный с внутренним замыканием </a:t>
            </a:r>
            <a:r>
              <a:rPr lang="ru-RU" sz="2400" dirty="0" err="1">
                <a:solidFill>
                  <a:srgbClr val="1F497D"/>
                </a:solidFill>
              </a:rPr>
              <a:t>невзрезной</a:t>
            </a:r>
            <a:r>
              <a:rPr lang="ru-RU" sz="2400" dirty="0">
                <a:solidFill>
                  <a:srgbClr val="1F497D"/>
                </a:solidFill>
              </a:rPr>
              <a:t> бесконтактный для метрополитенов СП-10БМ</a:t>
            </a:r>
            <a:r>
              <a:rPr lang="ru-RU" altLang="ru-RU" sz="2400" dirty="0">
                <a:solidFill>
                  <a:srgbClr val="1F497D"/>
                </a:solidFill>
              </a:rPr>
              <a:t> </a:t>
            </a:r>
            <a:endParaRPr lang="ru-RU" sz="2400" dirty="0">
              <a:solidFill>
                <a:srgbClr val="1F497D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4988" y="6260470"/>
            <a:ext cx="83581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100" dirty="0">
                <a:cs typeface="Times New Roman" pitchFamily="18" charset="0"/>
              </a:rPr>
              <a:t>Рис. 7 – Крышка электропривода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313" y="3452807"/>
            <a:ext cx="8786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571500" algn="just" eaLnBrk="0" hangingPunct="0"/>
            <a:r>
              <a:rPr lang="ru-RU" altLang="ru-RU" sz="1200" dirty="0">
                <a:cs typeface="Times New Roman" pitchFamily="18" charset="0"/>
              </a:rPr>
              <a:t>Для повышения степени защиты с </a:t>
            </a:r>
            <a:r>
              <a:rPr lang="en-US" altLang="ru-RU" sz="1200" dirty="0">
                <a:cs typeface="Times New Roman" pitchFamily="18" charset="0"/>
              </a:rPr>
              <a:t>IP</a:t>
            </a:r>
            <a:r>
              <a:rPr lang="ru-RU" altLang="ru-RU" sz="1200" dirty="0">
                <a:cs typeface="Times New Roman" pitchFamily="18" charset="0"/>
              </a:rPr>
              <a:t>43 до </a:t>
            </a:r>
            <a:r>
              <a:rPr lang="en-US" altLang="ru-RU" sz="1200" dirty="0">
                <a:cs typeface="Times New Roman" pitchFamily="18" charset="0"/>
              </a:rPr>
              <a:t>IP</a:t>
            </a:r>
            <a:r>
              <a:rPr lang="ru-RU" altLang="ru-RU" sz="1200" dirty="0">
                <a:cs typeface="Times New Roman" pitchFamily="18" charset="0"/>
              </a:rPr>
              <a:t>54 применена новая штамповано-сварная крышка с цельноформованным уплотнением и  дополнительным прижимом крышки регулируемыми защёлками (см. рис. 7). </a:t>
            </a:r>
            <a:endParaRPr lang="ru-RU" altLang="ru-RU" sz="1200" dirty="0"/>
          </a:p>
        </p:txBody>
      </p:sp>
      <p:pic>
        <p:nvPicPr>
          <p:cNvPr id="14" name="Picture 2" descr="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92112" y="4272437"/>
            <a:ext cx="2324736" cy="196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9338" y="4309309"/>
            <a:ext cx="2427305" cy="198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938" y="3108265"/>
            <a:ext cx="90011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100" dirty="0">
                <a:cs typeface="Times New Roman" pitchFamily="18" charset="0"/>
              </a:rPr>
              <a:t>Рис. 5 – Выключатель </a:t>
            </a:r>
            <a:r>
              <a:rPr lang="ru-RU" altLang="ru-RU" sz="1100" dirty="0" err="1">
                <a:cs typeface="Times New Roman" pitchFamily="18" charset="0"/>
              </a:rPr>
              <a:t>курбельный</a:t>
            </a:r>
            <a:r>
              <a:rPr lang="ru-RU" altLang="ru-RU" sz="1100" dirty="0">
                <a:cs typeface="Times New Roman" pitchFamily="18" charset="0"/>
              </a:rPr>
              <a:t>           Рис. 6 – Подкладка </a:t>
            </a:r>
            <a:r>
              <a:rPr lang="ru-RU" altLang="ru-RU" sz="1100" dirty="0" smtClean="0">
                <a:cs typeface="Times New Roman" pitchFamily="18" charset="0"/>
              </a:rPr>
              <a:t>шиберная           </a:t>
            </a:r>
            <a:endParaRPr lang="ru-RU" altLang="ru-RU" sz="1100" dirty="0"/>
          </a:p>
        </p:txBody>
      </p:sp>
      <p:pic>
        <p:nvPicPr>
          <p:cNvPr id="17" name="Picture 3" descr="Корпус+вклады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63108"/>
            <a:ext cx="2173708" cy="170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ГНГ\СП-10 (наработки)\Плакаты_СП-10\Готовые плакаты\СП-10\Курбельный выключате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357299"/>
            <a:ext cx="1929405" cy="1643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8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" name="Rectangle 30"/>
          <p:cNvSpPr>
            <a:spLocks noGrp="1"/>
          </p:cNvSpPr>
          <p:nvPr>
            <p:ph type="title"/>
          </p:nvPr>
        </p:nvSpPr>
        <p:spPr bwMode="auto">
          <a:xfrm>
            <a:off x="404530" y="260648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dirty="0">
                <a:solidFill>
                  <a:srgbClr val="1F497D"/>
                </a:solidFill>
              </a:rPr>
              <a:t>Электропривод стрелочный с внутренним замыканием </a:t>
            </a:r>
            <a:r>
              <a:rPr lang="ru-RU" sz="2400" dirty="0" err="1">
                <a:solidFill>
                  <a:srgbClr val="1F497D"/>
                </a:solidFill>
              </a:rPr>
              <a:t>невзрезной</a:t>
            </a:r>
            <a:r>
              <a:rPr lang="ru-RU" sz="2400" dirty="0">
                <a:solidFill>
                  <a:srgbClr val="1F497D"/>
                </a:solidFill>
              </a:rPr>
              <a:t> бесконтактный для метрополитенов СП-10БМ</a:t>
            </a:r>
            <a:r>
              <a:rPr lang="ru-RU" altLang="ru-RU" sz="2400" dirty="0">
                <a:solidFill>
                  <a:srgbClr val="1F497D"/>
                </a:solidFill>
              </a:rPr>
              <a:t> </a:t>
            </a:r>
            <a:endParaRPr lang="ru-RU" sz="2400" dirty="0">
              <a:solidFill>
                <a:srgbClr val="1F497D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7544" y="1124744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28596" y="1203567"/>
            <a:ext cx="8358246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atin typeface="Arial" charset="0"/>
                <a:cs typeface="Times New Roman" pitchFamily="18" charset="0"/>
              </a:rPr>
              <a:t>Показатели экономической эффективности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latin typeface="Arial" charset="0"/>
                <a:cs typeface="Times New Roman" pitchFamily="18" charset="0"/>
              </a:rPr>
              <a:t>1. Качественные: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300" dirty="0" smtClean="0">
              <a:latin typeface="Arial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latin typeface="Arial" charset="0"/>
                <a:cs typeface="Times New Roman" pitchFamily="18" charset="0"/>
              </a:rPr>
              <a:t>а</a:t>
            </a:r>
            <a:r>
              <a:rPr lang="ru-RU" altLang="ru-RU" sz="1300" dirty="0" smtClean="0">
                <a:latin typeface="+mn-lt"/>
                <a:cs typeface="Times New Roman" pitchFamily="18" charset="0"/>
              </a:rPr>
              <a:t>) Уменьшение трудоёмкости по техническому обслуживанию и ремонту электропривода СП-10БМ  по сравнению с электроприводами СП-6БМ;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latin typeface="+mn-lt"/>
                <a:cs typeface="Times New Roman" pitchFamily="18" charset="0"/>
              </a:rPr>
              <a:t>б)  Увеличение ресурса до 25 лет.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latin typeface="+mn-lt"/>
                <a:cs typeface="Times New Roman" pitchFamily="18" charset="0"/>
              </a:rPr>
              <a:t>в) Снижение количества отказов СП-10БМ в эксплуатации по сравнению с СП-6БМ, которое обусловлено нижеследующими факторами: </a:t>
            </a:r>
            <a:endParaRPr lang="ru-RU" altLang="ru-RU" sz="1300" dirty="0" smtClean="0">
              <a:latin typeface="+mn-lt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latin typeface="+mn-lt"/>
                <a:cs typeface="Times New Roman" pitchFamily="18" charset="0"/>
              </a:rPr>
              <a:t>- применением необслуживаемой фрикционной муфты конструкции повышенной точности  и стабильности настроек рабочих усилий перевода.</a:t>
            </a:r>
            <a:endParaRPr lang="ru-RU" altLang="ru-RU" sz="1300" dirty="0" smtClean="0">
              <a:latin typeface="+mn-lt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latin typeface="+mn-lt"/>
                <a:cs typeface="Times New Roman" pitchFamily="18" charset="0"/>
              </a:rPr>
              <a:t>- </a:t>
            </a:r>
            <a:r>
              <a:rPr lang="ru-RU" sz="1300" dirty="0" smtClean="0">
                <a:latin typeface="+mn-lt"/>
              </a:rPr>
              <a:t>применением конструкции </a:t>
            </a:r>
            <a:r>
              <a:rPr lang="ru-RU" sz="1300" dirty="0" err="1" smtClean="0">
                <a:latin typeface="+mn-lt"/>
              </a:rPr>
              <a:t>курбельного</a:t>
            </a:r>
            <a:r>
              <a:rPr lang="ru-RU" sz="1300" dirty="0" smtClean="0">
                <a:latin typeface="+mn-lt"/>
              </a:rPr>
              <a:t> выключателя, не требующей обслуживания и обеспечивающей взаимное позиционирование ножей и контактных пружин (исключение случаев «</a:t>
            </a:r>
            <a:r>
              <a:rPr lang="ru-RU" sz="1300" dirty="0" err="1" smtClean="0">
                <a:latin typeface="+mn-lt"/>
              </a:rPr>
              <a:t>врубания</a:t>
            </a:r>
            <a:r>
              <a:rPr lang="ru-RU" sz="1300" dirty="0" smtClean="0">
                <a:latin typeface="+mn-lt"/>
              </a:rPr>
              <a:t>» ножей в контактные пружины)</a:t>
            </a:r>
            <a:r>
              <a:rPr lang="ru-RU" altLang="ru-RU" sz="1300" dirty="0" smtClean="0">
                <a:latin typeface="+mn-lt"/>
                <a:cs typeface="Times New Roman" pitchFamily="18" charset="0"/>
              </a:rPr>
              <a:t>;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300" dirty="0" smtClean="0">
                <a:latin typeface="+mn-lt"/>
                <a:cs typeface="Times New Roman" pitchFamily="18" charset="0"/>
              </a:rPr>
              <a:t>- применением в парах трения износостойких необслуживаемых деталей из современных  композиционных самосмазывающихся материалов и современных антифрикционных покрытий;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300" dirty="0" smtClean="0">
                <a:latin typeface="+mn-lt"/>
                <a:cs typeface="Times New Roman" pitchFamily="18" charset="0"/>
              </a:rPr>
              <a:t>применением в электроприводе узлов от типовых электроприводов, надежность которых подтверждена  продолжительной эксплуатацией</a:t>
            </a:r>
            <a:endParaRPr lang="ru-RU" altLang="ru-RU" sz="1300" dirty="0" smtClean="0">
              <a:latin typeface="+mn-lt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ru-RU" altLang="ru-RU" sz="1300" dirty="0" smtClean="0">
              <a:latin typeface="Arial" charset="0"/>
            </a:endParaRPr>
          </a:p>
          <a:p>
            <a:pPr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1300" dirty="0" smtClean="0">
                <a:latin typeface="Arial" charset="0"/>
                <a:cs typeface="Times New Roman" pitchFamily="18" charset="0"/>
              </a:rPr>
              <a:t>         2. Количественные: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300" dirty="0" smtClean="0">
              <a:latin typeface="Arial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latin typeface="Arial" charset="0"/>
              </a:rPr>
              <a:t>Расчётный срок окупаемости  -  1 год  при замене СП-6БМ на СП-10БМ.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latin typeface="Arial" charset="0"/>
              </a:rPr>
              <a:t>Экономический эффект от внедрения СП-10БМ взамен СП-6БМ  -  1099,1 тыс. руб. в год на 100 шт. электроприводов.</a:t>
            </a:r>
          </a:p>
        </p:txBody>
      </p:sp>
      <p:pic>
        <p:nvPicPr>
          <p:cNvPr id="6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3952" y="4437112"/>
            <a:ext cx="2888208" cy="172132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\\george\Work-II\InfoTech\Work\Маркетинг\Полиграфия\2014 г\Плакаты\DSC00275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/>
          <a:stretch/>
        </p:blipFill>
        <p:spPr bwMode="auto">
          <a:xfrm>
            <a:off x="6501365" y="4437112"/>
            <a:ext cx="2031075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matte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013955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0"/>
          <p:cNvSpPr>
            <a:spLocks noGrp="1"/>
          </p:cNvSpPr>
          <p:nvPr>
            <p:ph type="title"/>
          </p:nvPr>
        </p:nvSpPr>
        <p:spPr bwMode="auto">
          <a:xfrm>
            <a:off x="457200" y="317376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dirty="0"/>
              <a:t>Наборы </a:t>
            </a:r>
            <a:r>
              <a:rPr lang="ru-RU" dirty="0" smtClean="0"/>
              <a:t>инструмента для служб автоматики и телемеханики, электрификации и электроснабжения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7178" y="1340768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57178" y="1484784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600" dirty="0" smtClean="0"/>
              <a:t>Для </a:t>
            </a:r>
            <a:r>
              <a:rPr lang="ru-RU" sz="1600" dirty="0"/>
              <a:t>осуществления всего комплекса работ, связанных с обслуживанием и ремонтом </a:t>
            </a:r>
            <a:r>
              <a:rPr lang="ru-RU" sz="1600" dirty="0" smtClean="0"/>
              <a:t>определенного вида оборудования службы автоматики и телемеханики предлагается </a:t>
            </a:r>
            <a:r>
              <a:rPr lang="ru-RU" sz="1600" dirty="0"/>
              <a:t>специальный набор, включающий все необходимые инструменты и приспособления. </a:t>
            </a:r>
            <a:endParaRPr lang="ru-RU" sz="1600" dirty="0" smtClean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Наборы </a:t>
            </a:r>
            <a:r>
              <a:rPr lang="ru-RU" sz="1600" dirty="0"/>
              <a:t>инструмента, разработанные ООО «НТЦ Информационные Технологии» имеют в своем составе как универсальный инструмент, так и специальный и нестандартный инструмент, удовлетворяющий современным требованиям охраны труда, что опосредованно позволяет снизить травматизм на производстве, а также сократить эксплуатационные расходы на обслуживание оборудования.</a:t>
            </a:r>
          </a:p>
        </p:txBody>
      </p:sp>
      <p:pic>
        <p:nvPicPr>
          <p:cNvPr id="12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1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0"/>
          <p:cNvSpPr>
            <a:spLocks noGrp="1"/>
          </p:cNvSpPr>
          <p:nvPr>
            <p:ph type="title"/>
          </p:nvPr>
        </p:nvSpPr>
        <p:spPr bwMode="auto">
          <a:xfrm>
            <a:off x="457200" y="317376"/>
            <a:ext cx="7643192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dirty="0"/>
              <a:t>Наборы инструмента для служб автоматики и телемеханики, электрификации и электроснабжения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7178" y="1340768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33577"/>
              </p:ext>
            </p:extLst>
          </p:nvPr>
        </p:nvGraphicFramePr>
        <p:xfrm>
          <a:off x="611560" y="5125168"/>
          <a:ext cx="7838506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6326338"/>
              </a:tblGrid>
              <a:tr h="195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чертежа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28021-00-00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инструментов и приспособлений для обслуживания и ремонта устройств контактной </a:t>
                      </a:r>
                      <a:r>
                        <a:rPr lang="ru-RU" sz="1200" dirty="0" smtClean="0">
                          <a:effectLst/>
                        </a:rPr>
                        <a:t>сети</a:t>
                      </a:r>
                    </a:p>
                  </a:txBody>
                  <a:tcPr marL="68580" marR="68580" marT="0" marB="0"/>
                </a:tc>
              </a:tr>
              <a:tr h="404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28022-00-00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инструментов и приспособлений для электромонтера районов </a:t>
                      </a:r>
                      <a:r>
                        <a:rPr lang="ru-RU" sz="1200" dirty="0" smtClean="0">
                          <a:effectLst/>
                        </a:rPr>
                        <a:t>электроснабжения</a:t>
                      </a:r>
                    </a:p>
                  </a:txBody>
                  <a:tcPr marL="68580" marR="68580" marT="0" marB="0"/>
                </a:tc>
              </a:tr>
              <a:tr h="404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28023-00-00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инструментов для электромеханика ремонтно-ревизионного участка и электромеханика тяговой </a:t>
                      </a:r>
                      <a:r>
                        <a:rPr lang="ru-RU" sz="1200" dirty="0" smtClean="0">
                          <a:effectLst/>
                        </a:rPr>
                        <a:t>подстанции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21427"/>
              </p:ext>
            </p:extLst>
          </p:nvPr>
        </p:nvGraphicFramePr>
        <p:xfrm>
          <a:off x="611560" y="1695095"/>
          <a:ext cx="7838506" cy="2920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6326338"/>
              </a:tblGrid>
              <a:tr h="195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чертежа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28010-00-00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Универсальный набор инструмента электромеханика СЦБ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28011-00-00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инструментов электромеханика для обслуживания светофоров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28012-00-00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инструментов электромеханика СЦБ для обслуживания напольных устройств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28013-00-00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инструментов электромеханика для ремонта и обслуживания стрелочного электропривода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28015-00-00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инструментов электромеханика СЦБ для обслуживания устройств в релейном помещении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28016-00-00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инструментов электромеханика для ремонта и обслуживания стрелочной гарнитуры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28017-00-00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инструмента электромеханика РТУ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28018-00-00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инструментов, принадлежностей и запасных частей для установки электротяговых соединителей и дроссельных перемычек втулочных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1346787"/>
            <a:ext cx="783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Наборы инструмента для служб автоматики и телемеханики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725144"/>
            <a:ext cx="783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Наборы инструмента для служб электрификации и электроснабжения</a:t>
            </a:r>
          </a:p>
        </p:txBody>
      </p:sp>
    </p:spTree>
    <p:extLst>
      <p:ext uri="{BB962C8B-B14F-4D97-AF65-F5344CB8AC3E}">
        <p14:creationId xmlns:p14="http://schemas.microsoft.com/office/powerpoint/2010/main" val="30130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38" y="512763"/>
            <a:ext cx="8186737" cy="8286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400" dirty="0"/>
              <a:t>Перемычки дроссельные и соединители электротяговые втулочные</a:t>
            </a:r>
            <a:endParaRPr lang="ru-RU" sz="2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07963" y="1557338"/>
            <a:ext cx="8756650" cy="487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5536" y="1306513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14313" y="1550983"/>
            <a:ext cx="81740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 dirty="0"/>
              <a:t>	</a:t>
            </a:r>
            <a:r>
              <a:rPr lang="ru-RU" sz="1400" dirty="0"/>
              <a:t>Перемычки дроссельные и соединители электротяговые втулочные, </a:t>
            </a:r>
            <a:r>
              <a:rPr lang="ru-RU" sz="1400" dirty="0" smtClean="0"/>
              <a:t>имеют узел крепления в шейке рельса, обеспечивающий плотный и надежный контакт между рельсом и штепселем и препятствует образования ржавчины в месте контакта, не требует постоянной подтяжки  гаек крепления штепселя.</a:t>
            </a:r>
            <a:endParaRPr lang="ru-RU" sz="1600" dirty="0"/>
          </a:p>
        </p:txBody>
      </p:sp>
      <p:pic>
        <p:nvPicPr>
          <p:cNvPr id="11" name="Picture 7" descr="\\george\Work-II\InfoTech\Work\Маркетинг\Полиграфия\2014 г\Каталоги\Материалы\Элементы рельсовых цепей\Перемычки и соединители\IMG_5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429000"/>
            <a:ext cx="39116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X:\Маркетинг\лого\Варианты для новой компании\logo_НТЦ ИТ_вар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6671"/>
            <a:ext cx="807144" cy="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7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1936</Words>
  <Application>Microsoft Office PowerPoint</Application>
  <PresentationFormat>Экран (4:3)</PresentationFormat>
  <Paragraphs>289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Ясность</vt:lpstr>
      <vt:lpstr>ИННОВАЦИОННЫЕ РАЗРАБОТКИ УСТРОЙСТВ И ОБОРУДОВАНИЯ  ДЛЯ ОБЕСПЕЧЕНИЯ МАЛООБСЛУЖИВАЕМЫХ ТЕХНОЛОГИЙ И ПОВЫШЕНИЯ БЕЗОПАСНОСТИ ДВИЖЕНИЯ В МЕТРОПОЛИТЕНАХ</vt:lpstr>
      <vt:lpstr>Электропривод стрелочный с внутренним замыканием невзрезной бесконтактный для метрополитенов СП-10БМ </vt:lpstr>
      <vt:lpstr>Электропривод стрелочный с внутренним замыканием невзрезной бесконтактный для метрополитенов СП-10БМ </vt:lpstr>
      <vt:lpstr>Электропривод стрелочный с внутренним замыканием невзрезной бесконтактный для метрополитенов СП-10БМ </vt:lpstr>
      <vt:lpstr>Электропривод стрелочный с внутренним замыканием невзрезной бесконтактный для метрополитенов СП-10БМ </vt:lpstr>
      <vt:lpstr>Электропривод стрелочный с внутренним замыканием невзрезной бесконтактный для метрополитенов СП-10БМ </vt:lpstr>
      <vt:lpstr>Наборы инструмента для служб автоматики и телемеханики, электрификации и электроснабжения</vt:lpstr>
      <vt:lpstr>Наборы инструмента для служб автоматики и телемеханики, электрификации и электроснабжения</vt:lpstr>
      <vt:lpstr>Перемычки дроссельные и соединители электротяговые втулочные</vt:lpstr>
      <vt:lpstr>Перемычки дроссельные и соединители электротяговые втулочные</vt:lpstr>
      <vt:lpstr>Перемычки дроссельные и соединители электротяговые втулочные</vt:lpstr>
      <vt:lpstr>Втулки металлокерамические маслонаполненные и комплекты ремонтные для шарнирных соединений стрелочных гарнитур </vt:lpstr>
      <vt:lpstr>Втулки металлокерамические маслонаполненные и комплекты ремонтные для шарнирных соединений стрелочных гарнитур </vt:lpstr>
      <vt:lpstr>Втулки металлокерамические маслонаполненные и комплекты ремонтные для шарнирных соединений стрелочных гарнитур </vt:lpstr>
      <vt:lpstr>Устройства контроля схода подвижного состава УКСПС-ПМ</vt:lpstr>
      <vt:lpstr>Устройства контроля схода подвижного состава УКСПС-ПМ</vt:lpstr>
      <vt:lpstr>Устройства контроля схода подвижного состава УКСПС-ПМ</vt:lpstr>
      <vt:lpstr>Устройства контроля схода подвижного состава УКСПС-ПМ</vt:lpstr>
      <vt:lpstr>Диагностический комплекс магнитного контроля ДКМК-И</vt:lpstr>
      <vt:lpstr>Диагностический комплекс магнитного контроля ДКМК-И</vt:lpstr>
      <vt:lpstr>Диагностический комплекс магнитного контроля ДКМК-И</vt:lpstr>
      <vt:lpstr>Система акустического контроля технического состояния и качества изготовления электроприводов стрелочных (СААКП) </vt:lpstr>
      <vt:lpstr>Система акустического контроля технического состояния и качества изготовления электроприводов стрелочных (СААКП) </vt:lpstr>
      <vt:lpstr>Система акустического контроля технического состояния и качества изготовления электроприводов стрелочных (СААКП) </vt:lpstr>
      <vt:lpstr>Система акустического контроля технического состояния и качества изготовления электроприводов стрелочных (СААКП) </vt:lpstr>
      <vt:lpstr>Система акустического контроля технического состояния и качества изготовления электроприводов стрелочных (СААКП)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разработки ООО «НТИнформационные Технологии»</dc:title>
  <dc:creator>Кузьменко Наталья Николаевна</dc:creator>
  <cp:lastModifiedBy>Хорин Михаил Семенович</cp:lastModifiedBy>
  <cp:revision>99</cp:revision>
  <cp:lastPrinted>2014-10-10T05:25:28Z</cp:lastPrinted>
  <dcterms:created xsi:type="dcterms:W3CDTF">2014-10-09T10:05:26Z</dcterms:created>
  <dcterms:modified xsi:type="dcterms:W3CDTF">2017-04-05T12:39:35Z</dcterms:modified>
</cp:coreProperties>
</file>