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9353" autoAdjust="0"/>
  </p:normalViewPr>
  <p:slideViewPr>
    <p:cSldViewPr>
      <p:cViewPr>
        <p:scale>
          <a:sx n="90" d="100"/>
          <a:sy n="90" d="100"/>
        </p:scale>
        <p:origin x="-140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691126186665376E-2"/>
          <c:y val="0.14449932554765707"/>
          <c:w val="0.71172183226863306"/>
          <c:h val="0.82939235982430615"/>
        </c:manualLayout>
      </c:layout>
      <c:scatterChart>
        <c:scatterStyle val="smoothMarker"/>
        <c:varyColors val="0"/>
        <c:ser>
          <c:idx val="2"/>
          <c:order val="0"/>
          <c:tx>
            <c:strRef>
              <c:f>Лист1!$E$2</c:f>
              <c:strCache>
                <c:ptCount val="1"/>
                <c:pt idx="0">
                  <c:v>Экономия при эффективности 60%, нормированная, кВт</c:v>
                </c:pt>
              </c:strCache>
            </c:strRef>
          </c:tx>
          <c:marker>
            <c:symbol val="none"/>
          </c:marker>
          <c:xVal>
            <c:numRef>
              <c:f>Лист1!$A$3:$A$13</c:f>
              <c:numCache>
                <c:formatCode>General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</c:numCache>
            </c:numRef>
          </c:xVal>
          <c:yVal>
            <c:numRef>
              <c:f>Лист1!$E$3:$E$13</c:f>
              <c:numCache>
                <c:formatCode>0</c:formatCode>
                <c:ptCount val="11"/>
                <c:pt idx="0">
                  <c:v>-2666.6666666666665</c:v>
                </c:pt>
                <c:pt idx="1">
                  <c:v>-2387.0666666666666</c:v>
                </c:pt>
                <c:pt idx="2">
                  <c:v>-1547.0666666666666</c:v>
                </c:pt>
                <c:pt idx="3">
                  <c:v>-147.86666666666656</c:v>
                </c:pt>
                <c:pt idx="4">
                  <c:v>1811.7333333333336</c:v>
                </c:pt>
                <c:pt idx="5">
                  <c:v>4331.1333333333341</c:v>
                </c:pt>
                <c:pt idx="6">
                  <c:v>7410.3333333333339</c:v>
                </c:pt>
                <c:pt idx="7">
                  <c:v>11048.733333333332</c:v>
                </c:pt>
                <c:pt idx="8">
                  <c:v>15247.533333333331</c:v>
                </c:pt>
                <c:pt idx="9">
                  <c:v>20006.133333333335</c:v>
                </c:pt>
                <c:pt idx="10">
                  <c:v>24391.533333333336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282112"/>
        <c:axId val="94283648"/>
      </c:scatterChart>
      <c:valAx>
        <c:axId val="94282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4283648"/>
        <c:crosses val="autoZero"/>
        <c:crossBetween val="midCat"/>
      </c:valAx>
      <c:valAx>
        <c:axId val="9428364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94282112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0.00166</cdr:x>
      <cdr:y>0.05291</cdr:y>
    </cdr:from>
    <cdr:to>
      <cdr:x>0.16436</cdr:x>
      <cdr:y>0.15697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7" y="285751"/>
          <a:ext cx="1400175" cy="561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0.07371</cdr:x>
      <cdr:y>0.03176</cdr:y>
    </cdr:from>
    <cdr:to>
      <cdr:x>0.5</cdr:x>
      <cdr:y>0.19931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36092" y="144016"/>
          <a:ext cx="3678733" cy="7596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Экономия мощности отопления за счет использования тепловых завес, Вт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D73CB-871D-4C15-8A2D-B1A69D182C16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218CA-6320-488F-81B4-7C9C0FC2B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337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97E66-B19E-4DF7-B5DB-A31272F2527E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8CAD3-2686-4C4B-9295-498E4AB4A8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214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8CAD3-2686-4C4B-9295-498E4AB4A84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259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8CAD3-2686-4C4B-9295-498E4AB4A84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2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E103-4FF1-423B-9FD1-867742828E42}" type="datetime1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78D0-273B-4E28-8A73-989AB9170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01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BEE5-786B-4B01-86C2-C73AE401C1A0}" type="datetime1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78D0-273B-4E28-8A73-989AB9170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5EA4-4EEA-4E43-A020-929CF4F441D9}" type="datetime1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78D0-273B-4E28-8A73-989AB9170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29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970F-59F6-4E6D-A422-FF0CF8366B5E}" type="datetime1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78D0-273B-4E28-8A73-989AB9170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14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A09D-BA83-47D3-8A4D-B19220542CCF}" type="datetime1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78D0-273B-4E28-8A73-989AB9170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89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1AD6-7896-4496-B475-08C5CA3A4393}" type="datetime1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78D0-273B-4E28-8A73-989AB9170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20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EB77-9C72-4512-9A02-E50E80CEFE3E}" type="datetime1">
              <a:rPr lang="ru-RU" smtClean="0"/>
              <a:pPr/>
              <a:t>15.05.2018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78D0-273B-4E28-8A73-989AB9170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28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27A2-0D4C-4744-963C-A32AEA52C9A6}" type="datetime1">
              <a:rPr lang="ru-RU" smtClean="0"/>
              <a:pPr/>
              <a:t>15.05.2018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78D0-273B-4E28-8A73-989AB9170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16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CF133-3068-4C57-96DB-1E05610DB3FE}" type="datetime1">
              <a:rPr lang="ru-RU" smtClean="0"/>
              <a:pPr/>
              <a:t>15.05.2018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78D0-273B-4E28-8A73-989AB9170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12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9118-1F0F-4700-94A4-059D4E453130}" type="datetime1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78D0-273B-4E28-8A73-989AB9170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963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7084-9754-4960-B748-9736D50B481B}" type="datetime1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78D0-273B-4E28-8A73-989AB9170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23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3D6F7-017A-41E5-8DEE-62EBF0D6BC91}" type="datetime1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078D0-273B-4E28-8A73-989AB9170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22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5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6.docx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1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2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3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 descr="\\FILESERV\filestore\File_store\Public\ФО_Персональные папки\ФО_ШкольниковВГ\Иллюстрации к встрече в Тампере\25 ле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58417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476672"/>
            <a:ext cx="5993528" cy="10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Я.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Явчуновский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генеральный директор</a:t>
            </a:r>
          </a:p>
          <a:p>
            <a:pPr algn="ctr">
              <a:lnSpc>
                <a:spcPct val="13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ООО НПФ «ЭТНА ПЛЮС», д. ф. - м. н.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2520303"/>
            <a:ext cx="8064896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3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Тепловая завеса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важнейший компонент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энергосберегающей системы климата электрического пассажирского транспорта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134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94104" y="6356350"/>
            <a:ext cx="370384" cy="365125"/>
          </a:xfrm>
        </p:spPr>
        <p:txBody>
          <a:bodyPr/>
          <a:lstStyle/>
          <a:p>
            <a:pPr algn="ctr"/>
            <a:fld id="{FD1078D0-273B-4E28-8A73-989AB9170550}" type="slidenum">
              <a:rPr lang="ru-RU" smtClean="0"/>
              <a:pPr algn="ctr"/>
              <a:t>10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01414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Снижение требуемой мощности отопления (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уменьшение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суммарных тепловых потерь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салона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) в трамвае модели 71-911 за счет </a:t>
            </a:r>
            <a:endParaRPr lang="ru-RU" sz="2000" b="1" dirty="0">
              <a:ea typeface="Calibri"/>
              <a:cs typeface="Times New Roman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установленных в них тепловых  завес  </a:t>
            </a:r>
            <a:endParaRPr lang="ru-RU" sz="2000" b="1" dirty="0">
              <a:ea typeface="Calibri"/>
              <a:cs typeface="Times New Roman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56860981"/>
              </p:ext>
            </p:extLst>
          </p:nvPr>
        </p:nvGraphicFramePr>
        <p:xfrm>
          <a:off x="329183" y="1340768"/>
          <a:ext cx="8629650" cy="4317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9571" y="5856689"/>
            <a:ext cx="7632849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На графике приведены нормированные по времени данные (с учетом реального городского цикла движения - 30 секунд двери открыты, 3 минуты - закрыты)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7020272" y="4581128"/>
            <a:ext cx="2016224" cy="72008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Разница температур между </a:t>
            </a:r>
            <a:r>
              <a:rPr lang="ru-RU" sz="14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салоном </a:t>
            </a:r>
            <a:r>
              <a:rPr lang="ru-RU" sz="1400" dirty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и окружающей средой, ˚С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827584" y="5551200"/>
            <a:ext cx="626469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872000" y="5445224"/>
            <a:ext cx="0" cy="1059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880000" y="5445224"/>
            <a:ext cx="0" cy="1059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923928" y="5445224"/>
            <a:ext cx="0" cy="1059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932040" y="5445224"/>
            <a:ext cx="0" cy="1059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976000" y="5445224"/>
            <a:ext cx="0" cy="1059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92280" y="5394702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47664" y="5517232"/>
            <a:ext cx="597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+5                 -5                -15               -25               -35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391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50088" y="6356350"/>
            <a:ext cx="586408" cy="365125"/>
          </a:xfrm>
        </p:spPr>
        <p:txBody>
          <a:bodyPr/>
          <a:lstStyle/>
          <a:p>
            <a:pPr algn="ctr"/>
            <a:fld id="{FD1078D0-273B-4E28-8A73-989AB9170550}" type="slidenum">
              <a:rPr lang="ru-RU" smtClean="0"/>
              <a:pPr algn="ctr"/>
              <a:t>11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16632"/>
            <a:ext cx="7632848" cy="114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 algn="ctr">
              <a:lnSpc>
                <a:spcPct val="130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ТЕПЛОВЫЕ ЗАВЕСЫ ДЛЯ РАЗДАЧИ ВОЗДУХА С ДВУХ СТОРОН ДВЕРЕЙ ГОРИЗОНТАЛЬНО НАПРАВЛЕННЫМИ СТРУЯМИ </a:t>
            </a:r>
            <a:endParaRPr lang="ru-RU" sz="1050" b="1" dirty="0">
              <a:ea typeface="Times New Roman"/>
              <a:cs typeface="Times New Roman"/>
            </a:endParaRPr>
          </a:p>
          <a:p>
            <a:pPr indent="18034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(разработано для электропоезда «Иволга»)</a:t>
            </a:r>
            <a:endParaRPr lang="ru-RU" sz="1050" b="1" dirty="0">
              <a:ea typeface="Times New Roman"/>
              <a:cs typeface="Times New Roman"/>
            </a:endParaRPr>
          </a:p>
        </p:txBody>
      </p:sp>
      <p:pic>
        <p:nvPicPr>
          <p:cNvPr id="6" name="Рисунок 5" descr="4.3. Компоновк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908" y="1268761"/>
            <a:ext cx="4937348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03548" y="4610055"/>
            <a:ext cx="8280920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 algn="just">
              <a:lnSpc>
                <a:spcPct val="110000"/>
              </a:lnSpc>
            </a:pP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Схематическое изображение системы тепловых завес для электропоезда «Иволга». Воздух засасывается центробежным вентилятором индивидуального блока нагнетания и нагрева воздуха (БННВ) через цилиндрический нагревательный модуль </a:t>
            </a:r>
            <a:r>
              <a:rPr lang="ru-RU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БННВ, нагревается </a:t>
            </a: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примерно на 30</a:t>
            </a:r>
            <a:r>
              <a:rPr lang="ru-RU" baseline="300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С и выбрасывается мощным высокоскоростным потоком через не показанный на рисунке поворотный воздуховод в вертикальный распределительный воздуховод переменного сечения. </a:t>
            </a:r>
            <a:endParaRPr lang="ru-RU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6445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78080" y="6356350"/>
            <a:ext cx="586408" cy="365125"/>
          </a:xfrm>
        </p:spPr>
        <p:txBody>
          <a:bodyPr/>
          <a:lstStyle/>
          <a:p>
            <a:pPr algn="ctr"/>
            <a:fld id="{FD1078D0-273B-4E28-8A73-989AB9170550}" type="slidenum">
              <a:rPr lang="ru-RU" smtClean="0"/>
              <a:pPr algn="ctr"/>
              <a:t>12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60648"/>
            <a:ext cx="7344816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Фрагмент тепловой завесы для электропоезда «Иволга»</a:t>
            </a:r>
            <a:endParaRPr lang="ru-RU" sz="2000" b="1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взаимное расположение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блока подачи и нагрева воздуха, распределительного воздуховода и сформированной в нем </a:t>
            </a:r>
            <a:r>
              <a:rPr lang="ru-RU" sz="20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коллиматорной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щели)</a:t>
            </a:r>
            <a:endParaRPr lang="ru-RU" sz="2000" b="1" dirty="0">
              <a:ea typeface="Calibri"/>
              <a:cs typeface="Times New Roman"/>
            </a:endParaRPr>
          </a:p>
        </p:txBody>
      </p:sp>
      <p:pic>
        <p:nvPicPr>
          <p:cNvPr id="6" name="Рисунок 5" descr="C:\Users\yavchunovsky\Desktop\К докладу на круглом столе _ 16.05.18 г\Картинка тепловой завесы\БННВ-3000-9,0-ТЗВ_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05" y="1911464"/>
            <a:ext cx="8514407" cy="4469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8068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71102" y="6356350"/>
            <a:ext cx="365394" cy="365125"/>
          </a:xfrm>
        </p:spPr>
        <p:txBody>
          <a:bodyPr/>
          <a:lstStyle/>
          <a:p>
            <a:fld id="{FD1078D0-273B-4E28-8A73-989AB917055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32574" y="332656"/>
            <a:ext cx="7488832" cy="77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Конструктив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блока нагрева и подачи воздуха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тепловой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воздушной завесы для электропоезда «Иволга»</a:t>
            </a:r>
            <a:endParaRPr lang="ru-RU" sz="2000" b="1" dirty="0">
              <a:ea typeface="Calibri"/>
              <a:cs typeface="Times New Roman"/>
            </a:endParaRPr>
          </a:p>
        </p:txBody>
      </p:sp>
      <p:pic>
        <p:nvPicPr>
          <p:cNvPr id="6" name="Рисунок 5" descr="C:\Users\yavchunovsky\Desktop\К докладу на круглом столе _ 16.05.18 г\Картинка тепловой завесы\БННВ-3000-9,0-ТЗВ_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06" y="1412776"/>
            <a:ext cx="8392674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3237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78D0-273B-4E28-8A73-989AB917055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3568" y="332656"/>
            <a:ext cx="777686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Перспективная тепловая воздушная завеса с подачей воздуха в вертикальном направлении (сверху вниз) - для будущих </a:t>
            </a:r>
            <a:endParaRPr lang="ru-RU" sz="20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трамвайных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вагонов и электробусов</a:t>
            </a:r>
            <a:endParaRPr lang="ru-RU" sz="2000" b="1" dirty="0">
              <a:ea typeface="Calibri"/>
              <a:cs typeface="Times New Roman"/>
            </a:endParaRPr>
          </a:p>
        </p:txBody>
      </p:sp>
      <p:pic>
        <p:nvPicPr>
          <p:cNvPr id="30722" name="Picture 2" descr="\\FILESERV\filestore\File_store\Public\ФО_Персональные папки\ФО_ЯвчуновскийВЯ\Презентация 13.05.2018\Рис 13 графи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50924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422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22096" y="6356350"/>
            <a:ext cx="442392" cy="365125"/>
          </a:xfrm>
        </p:spPr>
        <p:txBody>
          <a:bodyPr/>
          <a:lstStyle/>
          <a:p>
            <a:pPr algn="ctr"/>
            <a:fld id="{FD1078D0-273B-4E28-8A73-989AB9170550}" type="slidenum">
              <a:rPr lang="ru-RU" smtClean="0"/>
              <a:pPr algn="ctr"/>
              <a:t>15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332656"/>
            <a:ext cx="7344816" cy="113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Перспективная тепловая воздушная завеса с подачей воздуха в вертикальном направлении (сверху вниз) - для будущих трамвайных вагонов и электробусов (вид сбоку)</a:t>
            </a:r>
            <a:endParaRPr lang="ru-RU" sz="2000" b="1" dirty="0">
              <a:ea typeface="Calibri"/>
              <a:cs typeface="Times New Roman"/>
            </a:endParaRPr>
          </a:p>
        </p:txBody>
      </p:sp>
      <p:pic>
        <p:nvPicPr>
          <p:cNvPr id="29699" name="Picture 3" descr="\\FILESERV\filestore\File_store\Public\ФО_Персональные папки\ФО_ЯвчуновскийВЯ\Презентация 13.05.2018\Рис 14 графи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11562"/>
            <a:ext cx="4461037" cy="476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133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78080" y="6356350"/>
            <a:ext cx="658416" cy="365125"/>
          </a:xfrm>
        </p:spPr>
        <p:txBody>
          <a:bodyPr/>
          <a:lstStyle/>
          <a:p>
            <a:pPr algn="ctr"/>
            <a:fld id="{FD1078D0-273B-4E28-8A73-989AB9170550}" type="slidenum">
              <a:rPr lang="ru-RU" smtClean="0"/>
              <a:pPr algn="ctr"/>
              <a:t>16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27584" y="332656"/>
            <a:ext cx="7560840" cy="142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Перспективная тепловая воздушная завеса с подачей воздуха в вертикальном направлении (сверху вниз) - для будущих трамвайных вагонов и электробусов (вид со стороны двери и </a:t>
            </a:r>
            <a:r>
              <a:rPr lang="ru-RU" sz="20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коллиматорной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щели)</a:t>
            </a:r>
            <a:endParaRPr lang="ru-RU" sz="2000" b="1" dirty="0">
              <a:ea typeface="Calibri"/>
              <a:cs typeface="Times New Roman"/>
            </a:endParaRPr>
          </a:p>
        </p:txBody>
      </p:sp>
      <p:pic>
        <p:nvPicPr>
          <p:cNvPr id="28675" name="Picture 3" descr="\\FILESERV\filestore\File_store\Public\ФО_Персональные папки\ФО_ЯвчуновскийВЯ\Презентация 13.05.2018\Рис 15 графи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06" y="1842953"/>
            <a:ext cx="5262482" cy="461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582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22096" y="6356350"/>
            <a:ext cx="514400" cy="365125"/>
          </a:xfrm>
        </p:spPr>
        <p:txBody>
          <a:bodyPr/>
          <a:lstStyle/>
          <a:p>
            <a:pPr algn="ctr"/>
            <a:fld id="{FD1078D0-273B-4E28-8A73-989AB9170550}" type="slidenum">
              <a:rPr lang="ru-RU" smtClean="0"/>
              <a:pPr algn="ctr"/>
              <a:t>17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367541"/>
              </p:ext>
            </p:extLst>
          </p:nvPr>
        </p:nvGraphicFramePr>
        <p:xfrm>
          <a:off x="402029" y="371052"/>
          <a:ext cx="8286657" cy="6154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name="Документ" r:id="rId4" imgW="9236046" imgH="6859566" progId="Word.Document.12">
                  <p:embed/>
                </p:oleObj>
              </mc:Choice>
              <mc:Fallback>
                <p:oleObj name="Документ" r:id="rId4" imgW="9236046" imgH="68595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2029" y="371052"/>
                        <a:ext cx="8286657" cy="6154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9387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22096" y="6356350"/>
            <a:ext cx="442392" cy="365125"/>
          </a:xfrm>
        </p:spPr>
        <p:txBody>
          <a:bodyPr/>
          <a:lstStyle/>
          <a:p>
            <a:pPr algn="ctr"/>
            <a:fld id="{FD1078D0-273B-4E28-8A73-989AB9170550}" type="slidenum">
              <a:rPr lang="ru-RU" smtClean="0"/>
              <a:pPr algn="ctr"/>
              <a:t>18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808303"/>
              </p:ext>
            </p:extLst>
          </p:nvPr>
        </p:nvGraphicFramePr>
        <p:xfrm>
          <a:off x="467544" y="332656"/>
          <a:ext cx="8343960" cy="5912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" name="Документ" r:id="rId4" imgW="9236046" imgH="6543181" progId="Word.Document.12">
                  <p:embed/>
                </p:oleObj>
              </mc:Choice>
              <mc:Fallback>
                <p:oleObj name="Документ" r:id="rId4" imgW="9236046" imgH="65431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332656"/>
                        <a:ext cx="8343960" cy="5912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3253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94104" y="6356350"/>
            <a:ext cx="442392" cy="365125"/>
          </a:xfrm>
        </p:spPr>
        <p:txBody>
          <a:bodyPr/>
          <a:lstStyle/>
          <a:p>
            <a:pPr algn="ctr"/>
            <a:fld id="{FD1078D0-273B-4E28-8A73-989AB9170550}" type="slidenum">
              <a:rPr lang="ru-RU" smtClean="0"/>
              <a:pPr algn="ctr"/>
              <a:t>19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76153"/>
            <a:ext cx="8352928" cy="113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ОСНОВНЫЕ ВЫВОДЫ </a:t>
            </a:r>
            <a:endParaRPr lang="ru-RU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30000"/>
              </a:lnSpc>
              <a:spcAft>
                <a:spcPts val="1000"/>
              </a:spcAft>
            </a:pPr>
            <a:r>
              <a:rPr lang="ru-RU" sz="17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(ПРЕДЛОЖЕНИЯ  ДЛЯ  ВНЕСЕНИЯ В </a:t>
            </a:r>
            <a:r>
              <a:rPr lang="ru-RU" sz="17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ТЗ </a:t>
            </a:r>
            <a:r>
              <a:rPr lang="ru-RU" sz="17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НА  ВСЕ  НОВЫЕ  </a:t>
            </a:r>
            <a:r>
              <a:rPr lang="ru-RU" sz="17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ТРАМВАИ, ТРОЛЛЕЙБУСЫ, ЭЛЕКТРОБУСЫ, ОБЕСПЕЧИВАЮЩИЕ ЭКОНОМИЮ ЭНЕРГИИ)</a:t>
            </a:r>
            <a:endParaRPr lang="ru-RU" sz="1700" dirty="0"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314366"/>
            <a:ext cx="8352928" cy="5441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 algn="just">
              <a:lnSpc>
                <a:spcPct val="114000"/>
              </a:lnSpc>
              <a:spcAft>
                <a:spcPts val="500"/>
              </a:spcAft>
            </a:pPr>
            <a:r>
              <a:rPr lang="ru-RU" sz="17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1.</a:t>
            </a:r>
            <a:r>
              <a:rPr lang="ru-RU" sz="17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Не задавать единую температуру салона (+15</a:t>
            </a:r>
            <a:r>
              <a:rPr lang="ru-RU" sz="1600" baseline="300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о</a:t>
            </a:r>
            <a:r>
              <a:rPr lang="ru-RU" sz="16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С), независимо от температуры окружающей среды. Целесообразнее задать температуру в салоне, как функцию от температуры </a:t>
            </a:r>
            <a:r>
              <a:rPr lang="ru-RU" sz="16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окружающей </a:t>
            </a:r>
            <a:r>
              <a:rPr lang="ru-RU" sz="16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среды (и в режиме отопления и в режиме кондиционирования). Это обеспечит и комфорт, и экономию энергии.</a:t>
            </a:r>
            <a:endParaRPr lang="ru-RU" sz="1600" dirty="0">
              <a:ea typeface="Calibri"/>
              <a:cs typeface="Times New Roman"/>
            </a:endParaRPr>
          </a:p>
          <a:p>
            <a:pPr marL="90170" algn="just">
              <a:lnSpc>
                <a:spcPct val="114000"/>
              </a:lnSpc>
              <a:spcAft>
                <a:spcPts val="500"/>
              </a:spcAft>
            </a:pPr>
            <a:r>
              <a:rPr lang="ru-RU" sz="16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2.</a:t>
            </a:r>
            <a:r>
              <a:rPr lang="ru-RU" sz="16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Ввести  во все ТЗ, как обязательное требование, наличие тепловых завес.</a:t>
            </a:r>
            <a:endParaRPr lang="ru-RU" sz="1600" dirty="0">
              <a:ea typeface="Calibri"/>
              <a:cs typeface="Times New Roman"/>
            </a:endParaRPr>
          </a:p>
          <a:p>
            <a:pPr marL="90170" algn="just">
              <a:lnSpc>
                <a:spcPct val="114000"/>
              </a:lnSpc>
              <a:spcAft>
                <a:spcPts val="300"/>
              </a:spcAft>
            </a:pPr>
            <a:r>
              <a:rPr lang="ru-RU" sz="16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3.</a:t>
            </a:r>
            <a:r>
              <a:rPr lang="ru-RU" sz="16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Записать конкретные требования к тепловым воздушным завесам:</a:t>
            </a:r>
            <a:endParaRPr lang="ru-RU" sz="1600" dirty="0">
              <a:ea typeface="Calibri"/>
              <a:cs typeface="Times New Roman"/>
            </a:endParaRPr>
          </a:p>
          <a:p>
            <a:pPr marL="90170" algn="just">
              <a:lnSpc>
                <a:spcPct val="114000"/>
              </a:lnSpc>
              <a:spcAft>
                <a:spcPts val="300"/>
              </a:spcAft>
            </a:pPr>
            <a:r>
              <a:rPr lang="ru-RU" sz="16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- по скорости воздушного потока на выходе из </a:t>
            </a:r>
            <a:r>
              <a:rPr lang="ru-RU" sz="16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коллиматорной</a:t>
            </a:r>
            <a:r>
              <a:rPr lang="ru-RU" sz="16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щели - не менее 9÷12 м/</a:t>
            </a:r>
            <a:r>
              <a:rPr lang="en-US" sz="16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</a:t>
            </a:r>
            <a:r>
              <a:rPr lang="ru-RU" sz="16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;</a:t>
            </a:r>
            <a:endParaRPr lang="ru-RU" sz="1600" dirty="0">
              <a:ea typeface="Calibri"/>
              <a:cs typeface="Times New Roman"/>
            </a:endParaRPr>
          </a:p>
          <a:p>
            <a:pPr marL="90170" algn="just">
              <a:lnSpc>
                <a:spcPct val="114000"/>
              </a:lnSpc>
              <a:spcAft>
                <a:spcPts val="300"/>
              </a:spcAft>
            </a:pPr>
            <a:r>
              <a:rPr lang="ru-RU" sz="16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- по коэффициенту эффективности - не менее 60% (при теоретически достижимой величине 70%);</a:t>
            </a:r>
            <a:endParaRPr lang="ru-RU" sz="1600" dirty="0">
              <a:ea typeface="Calibri"/>
              <a:cs typeface="Times New Roman"/>
            </a:endParaRPr>
          </a:p>
          <a:p>
            <a:pPr marL="90170" algn="just">
              <a:lnSpc>
                <a:spcPct val="114000"/>
              </a:lnSpc>
              <a:spcAft>
                <a:spcPts val="500"/>
              </a:spcAft>
            </a:pPr>
            <a:r>
              <a:rPr lang="ru-RU" sz="16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- по </a:t>
            </a:r>
            <a:r>
              <a:rPr lang="ru-RU" sz="16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времени выхода в рабочий режим (</a:t>
            </a:r>
            <a:r>
              <a:rPr lang="ru-RU" sz="16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безынерционности</a:t>
            </a:r>
            <a:r>
              <a:rPr lang="ru-RU" sz="16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) - не более 2 секунд до выхода на 85% от стационарного превышения температуры над температурой </a:t>
            </a:r>
            <a:r>
              <a:rPr lang="ru-RU" sz="16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салона.</a:t>
            </a:r>
            <a:endParaRPr lang="ru-RU" sz="1600" dirty="0" smtClean="0">
              <a:ea typeface="Calibri"/>
              <a:cs typeface="Times New Roman"/>
            </a:endParaRPr>
          </a:p>
          <a:p>
            <a:pPr marL="90170" algn="just">
              <a:lnSpc>
                <a:spcPct val="114000"/>
              </a:lnSpc>
              <a:spcAft>
                <a:spcPts val="50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4</a:t>
            </a:r>
            <a:r>
              <a:rPr lang="ru-RU" sz="16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ru-RU" sz="16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Записать требование одновременной подачи по </a:t>
            </a:r>
            <a:r>
              <a:rPr lang="en-US" sz="16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CAN</a:t>
            </a:r>
            <a:r>
              <a:rPr lang="ru-RU" sz="16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- линии на соответствующие тепловые воздушные завесы сигналов открывания и закрывания каждой двери (для включения завес и отключения на это время </a:t>
            </a:r>
            <a:r>
              <a:rPr lang="ru-RU" sz="160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отопителей</a:t>
            </a:r>
            <a:r>
              <a:rPr lang="ru-RU" sz="16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).</a:t>
            </a:r>
            <a:endParaRPr lang="ru-RU" sz="1600" dirty="0">
              <a:ea typeface="Calibri"/>
              <a:cs typeface="Times New Roman"/>
            </a:endParaRPr>
          </a:p>
          <a:p>
            <a:pPr marL="90170" algn="just">
              <a:lnSpc>
                <a:spcPct val="114000"/>
              </a:lnSpc>
              <a:spcAft>
                <a:spcPts val="500"/>
              </a:spcAft>
            </a:pPr>
            <a:r>
              <a:rPr lang="ru-RU" sz="16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5.</a:t>
            </a:r>
            <a:r>
              <a:rPr lang="ru-RU" sz="16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Ввести обязательное нормирование коэффициентов теплопередачи всех поверхностей:</a:t>
            </a:r>
            <a:endParaRPr lang="ru-RU" sz="1600" dirty="0">
              <a:ea typeface="Calibri"/>
              <a:cs typeface="Times New Roman"/>
            </a:endParaRPr>
          </a:p>
          <a:p>
            <a:pPr marL="540385" indent="90170" algn="just">
              <a:lnSpc>
                <a:spcPct val="114000"/>
              </a:lnSpc>
              <a:spcAft>
                <a:spcPts val="500"/>
              </a:spcAft>
            </a:pPr>
            <a:r>
              <a:rPr lang="ru-RU" sz="16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- металлических поверхностей   ≤  1,7 Вт/м</a:t>
            </a:r>
            <a:r>
              <a:rPr lang="ru-RU" sz="1600" baseline="300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ru-RU" sz="16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aseline="-250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*</a:t>
            </a:r>
            <a:r>
              <a:rPr lang="ru-RU" sz="16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К,</a:t>
            </a:r>
            <a:endParaRPr lang="ru-RU" sz="1600" dirty="0">
              <a:ea typeface="Calibri"/>
              <a:cs typeface="Times New Roman"/>
            </a:endParaRPr>
          </a:p>
          <a:p>
            <a:pPr marL="540385" indent="90170" algn="just">
              <a:lnSpc>
                <a:spcPct val="114000"/>
              </a:lnSpc>
              <a:spcAft>
                <a:spcPts val="500"/>
              </a:spcAft>
            </a:pPr>
            <a:r>
              <a:rPr lang="ru-RU" sz="16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- остекленных поверхностей   ≤  2,7 Вт/м</a:t>
            </a:r>
            <a:r>
              <a:rPr lang="ru-RU" sz="1600" baseline="300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ru-RU" sz="16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aseline="-250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*</a:t>
            </a:r>
            <a:r>
              <a:rPr lang="ru-RU" sz="16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К.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3366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40" y="6356350"/>
            <a:ext cx="370383" cy="365125"/>
          </a:xfrm>
        </p:spPr>
        <p:txBody>
          <a:bodyPr/>
          <a:lstStyle/>
          <a:p>
            <a:fld id="{FD1078D0-273B-4E28-8A73-989AB917055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630424" y="4210140"/>
            <a:ext cx="784887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kern="50" dirty="0" smtClean="0">
                <a:solidFill>
                  <a:srgbClr val="7030A0"/>
                </a:solidFill>
                <a:latin typeface="Times New Roman"/>
                <a:ea typeface="Andale Sans UI"/>
              </a:rPr>
              <a:t>   Теплый </a:t>
            </a:r>
            <a:r>
              <a:rPr lang="ru-RU" kern="50" dirty="0">
                <a:solidFill>
                  <a:srgbClr val="7030A0"/>
                </a:solidFill>
                <a:latin typeface="Times New Roman"/>
                <a:ea typeface="Andale Sans UI"/>
              </a:rPr>
              <a:t>воздух выходит из салона в верхней части дверного проема троллейбуса, а холодный воздух входит в салон через нижнюю часть дверного проема. Скорость потоков в нижней и верхней части дверного проема примерно равна и почти линейно зависит от разности температур между салоном и окружающей </a:t>
            </a:r>
            <a:r>
              <a:rPr lang="ru-RU" kern="50" dirty="0" smtClean="0">
                <a:solidFill>
                  <a:srgbClr val="7030A0"/>
                </a:solidFill>
                <a:latin typeface="Times New Roman"/>
                <a:ea typeface="Andale Sans UI"/>
              </a:rPr>
              <a:t>средой (            эксперимент;              расчет).</a:t>
            </a:r>
            <a:endParaRPr lang="ru-RU" sz="1100" kern="50" dirty="0">
              <a:effectLst/>
              <a:latin typeface="Times New Roman"/>
              <a:ea typeface="Andale Sans UI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23928" y="6165304"/>
            <a:ext cx="6309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012160" y="6165304"/>
            <a:ext cx="6300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565747"/>
              </p:ext>
            </p:extLst>
          </p:nvPr>
        </p:nvGraphicFramePr>
        <p:xfrm>
          <a:off x="298450" y="255588"/>
          <a:ext cx="8664575" cy="377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4" name="Документ" r:id="rId4" imgW="9266756" imgH="4020716" progId="Word.Document.12">
                  <p:embed/>
                </p:oleObj>
              </mc:Choice>
              <mc:Fallback>
                <p:oleObj name="Документ" r:id="rId4" imgW="9266756" imgH="40207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8450" y="255588"/>
                        <a:ext cx="8664575" cy="3773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788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94104" y="6356350"/>
            <a:ext cx="298376" cy="365125"/>
          </a:xfrm>
        </p:spPr>
        <p:txBody>
          <a:bodyPr/>
          <a:lstStyle/>
          <a:p>
            <a:pPr algn="ctr"/>
            <a:fld id="{FD1078D0-273B-4E28-8A73-989AB9170550}" type="slidenum">
              <a:rPr lang="ru-RU" smtClean="0"/>
              <a:pPr algn="ctr"/>
              <a:t>3</a:t>
            </a:fld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435393"/>
              </p:ext>
            </p:extLst>
          </p:nvPr>
        </p:nvGraphicFramePr>
        <p:xfrm>
          <a:off x="393700" y="404813"/>
          <a:ext cx="8261350" cy="610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5" name="Документ" r:id="rId4" imgW="9266756" imgH="6823654" progId="Word.Document.12">
                  <p:embed/>
                </p:oleObj>
              </mc:Choice>
              <mc:Fallback>
                <p:oleObj name="Документ" r:id="rId4" imgW="9266756" imgH="68236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3700" y="404813"/>
                        <a:ext cx="8261350" cy="6102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709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94104" y="6356350"/>
            <a:ext cx="370384" cy="365125"/>
          </a:xfrm>
        </p:spPr>
        <p:txBody>
          <a:bodyPr/>
          <a:lstStyle/>
          <a:p>
            <a:pPr algn="ctr"/>
            <a:fld id="{FD1078D0-273B-4E28-8A73-989AB9170550}" type="slidenum">
              <a:rPr lang="ru-RU" smtClean="0"/>
              <a:pPr algn="ctr"/>
              <a:t>4</a:t>
            </a:fld>
            <a:endParaRPr lang="ru-RU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864819"/>
              </p:ext>
            </p:extLst>
          </p:nvPr>
        </p:nvGraphicFramePr>
        <p:xfrm>
          <a:off x="251520" y="476672"/>
          <a:ext cx="8651359" cy="5616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8" name="Документ" r:id="rId4" imgW="9954805" imgH="6463815" progId="Word.Document.12">
                  <p:embed/>
                </p:oleObj>
              </mc:Choice>
              <mc:Fallback>
                <p:oleObj name="Документ" r:id="rId4" imgW="9954805" imgH="64638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476672"/>
                        <a:ext cx="8651359" cy="5616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832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94104" y="6356350"/>
            <a:ext cx="370384" cy="365125"/>
          </a:xfrm>
        </p:spPr>
        <p:txBody>
          <a:bodyPr/>
          <a:lstStyle/>
          <a:p>
            <a:pPr algn="ctr"/>
            <a:fld id="{FD1078D0-273B-4E28-8A73-989AB9170550}" type="slidenum">
              <a:rPr lang="ru-RU" smtClean="0"/>
              <a:pPr algn="ctr"/>
              <a:t>5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404664"/>
            <a:ext cx="7416824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Принцип работы воздушно-тепловой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завесы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5085184"/>
            <a:ext cx="792088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Конфигурация поля скоростей проникающего в салон внешнего воздуха (а), направления движения потока воздуха от тепловой завесы (б) и распределение потоков проникающего в салон воздуха из окружающей среды под воздействием тепловой завесы (в).</a:t>
            </a:r>
            <a:endParaRPr lang="ru-RU" sz="1100" dirty="0">
              <a:ea typeface="Times New Roman"/>
              <a:cs typeface="Times New Roman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558003"/>
              </p:ext>
            </p:extLst>
          </p:nvPr>
        </p:nvGraphicFramePr>
        <p:xfrm>
          <a:off x="1259632" y="1052736"/>
          <a:ext cx="6696744" cy="381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Изображение" r:id="rId3" imgW="0" imgH="0" progId="StaticMetafile">
                  <p:embed/>
                </p:oleObj>
              </mc:Choice>
              <mc:Fallback>
                <p:oleObj name="Изображение" r:id="rId3" imgW="0" imgH="0" progId="StaticMetafile">
                  <p:embed/>
                  <p:pic>
                    <p:nvPicPr>
                      <p:cNvPr id="0" name="rectole000000000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052736"/>
                        <a:ext cx="6696744" cy="381642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79712" y="472514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/>
                <a:ea typeface="Times New Roman"/>
                <a:cs typeface="Times New Roman"/>
              </a:rPr>
              <a:t> а)           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                        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б)                                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288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94104" y="6356350"/>
            <a:ext cx="442392" cy="365125"/>
          </a:xfrm>
        </p:spPr>
        <p:txBody>
          <a:bodyPr/>
          <a:lstStyle/>
          <a:p>
            <a:pPr algn="ctr"/>
            <a:fld id="{FD1078D0-273B-4E28-8A73-989AB9170550}" type="slidenum">
              <a:rPr lang="ru-RU" smtClean="0"/>
              <a:pPr algn="ctr"/>
              <a:t>6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88640"/>
            <a:ext cx="784887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СИСТЕМА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КЛИМАТА 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САЛОНА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ПРИ 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МОНОБЛОЧНОМ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ПОСТРОЕНИИ 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СИСТЕМЫ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ТЕПЛОВЫХ  ЗАВЕС</a:t>
            </a:r>
            <a:endParaRPr lang="ru-RU" sz="1050" b="1" dirty="0">
              <a:ea typeface="Times New Roman"/>
              <a:cs typeface="Times New Roman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6912768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5536" y="4797152"/>
            <a:ext cx="8424936" cy="1738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9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Схематическое изображение комплексной моноблочной системы климата трамвайного вагона: 1- </a:t>
            </a:r>
            <a:r>
              <a:rPr lang="ru-RU" sz="1900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отопители</a:t>
            </a:r>
            <a:r>
              <a:rPr lang="ru-RU" sz="19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кабины, 2 – нагнетатель свежего воздуха, 3 – кондиционер кабины, 4 – моноблок отопления, вентиляции и кондиционирования салона, 5 – каналы тепловых завес, 6 – дополнительные нагнетательные блоки, 7 – </a:t>
            </a:r>
            <a:r>
              <a:rPr lang="ru-RU" sz="1900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отопители</a:t>
            </a:r>
            <a:r>
              <a:rPr lang="ru-RU" sz="19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салона, 8 – агрегат вентиляции </a:t>
            </a:r>
            <a:r>
              <a:rPr lang="ru-RU" sz="1900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салона.</a:t>
            </a:r>
            <a:endParaRPr lang="ru-RU" sz="19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128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50088" y="6356350"/>
            <a:ext cx="442392" cy="365125"/>
          </a:xfrm>
        </p:spPr>
        <p:txBody>
          <a:bodyPr/>
          <a:lstStyle/>
          <a:p>
            <a:pPr algn="ctr"/>
            <a:fld id="{FD1078D0-273B-4E28-8A73-989AB9170550}" type="slidenum">
              <a:rPr lang="ru-RU" smtClean="0"/>
              <a:pPr algn="ctr"/>
              <a:t>7</a:t>
            </a:fld>
            <a:endParaRPr lang="ru-RU" dirty="0"/>
          </a:p>
        </p:txBody>
      </p:sp>
      <p:pic>
        <p:nvPicPr>
          <p:cNvPr id="3" name="Picture 2" descr="Y:\ФО_Персональные папки\ФО_ШкольниковВГ\К докладу в ПКТС_26.08.14 г\Картинки для презентации зимнего и летнего моноблоков\Рис.1.1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416824" cy="4942432"/>
          </a:xfrm>
          <a:prstGeom prst="rect">
            <a:avLst/>
          </a:prstGeom>
          <a:noFill/>
          <a:extLst/>
        </p:spPr>
      </p:pic>
      <p:sp>
        <p:nvSpPr>
          <p:cNvPr id="2" name="TextBox 1"/>
          <p:cNvSpPr txBox="1"/>
          <p:nvPr/>
        </p:nvSpPr>
        <p:spPr>
          <a:xfrm>
            <a:off x="899592" y="332656"/>
            <a:ext cx="7344816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Моноблок отопления, вентиляции и кондиционирования  (вид сверху)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24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50088" y="6356350"/>
            <a:ext cx="514400" cy="365125"/>
          </a:xfrm>
        </p:spPr>
        <p:txBody>
          <a:bodyPr/>
          <a:lstStyle/>
          <a:p>
            <a:pPr algn="ctr"/>
            <a:fld id="{FD1078D0-273B-4E28-8A73-989AB9170550}" type="slidenum">
              <a:rPr lang="ru-RU" smtClean="0"/>
              <a:pPr algn="ctr"/>
              <a:t>8</a:t>
            </a:fld>
            <a:endParaRPr lang="ru-RU"/>
          </a:p>
        </p:txBody>
      </p:sp>
      <p:pic>
        <p:nvPicPr>
          <p:cNvPr id="5" name="Picture 2" descr="Y:\ФО_Персональные папки\ФО_ШкольниковВГ\К докладу в ПКТС_26.08.14 г\Картинки для презентации зимнего и летнего моноблоков\Рис.1.2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861273"/>
            <a:ext cx="7810500" cy="5520055"/>
          </a:xfrm>
          <a:prstGeom prst="rect">
            <a:avLst/>
          </a:prstGeom>
          <a:noFill/>
          <a:extLst/>
        </p:spPr>
      </p:pic>
      <p:sp>
        <p:nvSpPr>
          <p:cNvPr id="6" name="TextBox 5"/>
          <p:cNvSpPr txBox="1"/>
          <p:nvPr/>
        </p:nvSpPr>
        <p:spPr>
          <a:xfrm>
            <a:off x="666750" y="260648"/>
            <a:ext cx="7865690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Вид моноблока со стороны </a:t>
            </a:r>
            <a:r>
              <a:rPr lang="ru-RU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рециркуляционных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каналов и каналов дополнительного отопления (сверху)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5922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6356350"/>
            <a:ext cx="514400" cy="365125"/>
          </a:xfrm>
        </p:spPr>
        <p:txBody>
          <a:bodyPr/>
          <a:lstStyle/>
          <a:p>
            <a:pPr algn="ctr"/>
            <a:fld id="{FD1078D0-273B-4E28-8A73-989AB9170550}" type="slidenum">
              <a:rPr lang="ru-RU" smtClean="0"/>
              <a:pPr algn="ctr"/>
              <a:t>9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260648"/>
            <a:ext cx="7776864" cy="49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Вид моноблока со стороны канала тепловых завес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26627" name="Picture 3" descr="\\FILESERV\filestore\File_store\Public\ФО_Персональные папки\ФО_ЯвчуновскийВЯ\Презентация 13.05.2018\Рис.8 графи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9" y="836712"/>
            <a:ext cx="7560837" cy="567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6618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5553</TotalTime>
  <Words>735</Words>
  <Application>Microsoft Office PowerPoint</Application>
  <PresentationFormat>Экран (4:3)</PresentationFormat>
  <Paragraphs>61</Paragraphs>
  <Slides>19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Тема Office</vt:lpstr>
      <vt:lpstr>Документ</vt:lpstr>
      <vt:lpstr>Picture (Metafile)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Школьников В.Г.</dc:creator>
  <cp:lastModifiedBy>Школьников В.Г.</cp:lastModifiedBy>
  <cp:revision>614</cp:revision>
  <cp:lastPrinted>2018-05-14T17:10:00Z</cp:lastPrinted>
  <dcterms:created xsi:type="dcterms:W3CDTF">2016-03-29T07:30:34Z</dcterms:created>
  <dcterms:modified xsi:type="dcterms:W3CDTF">2018-05-15T13:17:38Z</dcterms:modified>
</cp:coreProperties>
</file>