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15"/>
  </p:notesMasterIdLst>
  <p:sldIdLst>
    <p:sldId id="347" r:id="rId2"/>
    <p:sldId id="348" r:id="rId3"/>
    <p:sldId id="359" r:id="rId4"/>
    <p:sldId id="374" r:id="rId5"/>
    <p:sldId id="352" r:id="rId6"/>
    <p:sldId id="370" r:id="rId7"/>
    <p:sldId id="379" r:id="rId8"/>
    <p:sldId id="365" r:id="rId9"/>
    <p:sldId id="366" r:id="rId10"/>
    <p:sldId id="377" r:id="rId11"/>
    <p:sldId id="378" r:id="rId12"/>
    <p:sldId id="371" r:id="rId13"/>
    <p:sldId id="344" r:id="rId14"/>
  </p:sldIdLst>
  <p:sldSz cx="10693400" cy="756126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96888" indent="-396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95363" indent="-8096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492250" indent="-12065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990725" indent="-16192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D347"/>
    <a:srgbClr val="B0E8D3"/>
    <a:srgbClr val="A80000"/>
    <a:srgbClr val="6CA62C"/>
    <a:srgbClr val="CCFF99"/>
    <a:srgbClr val="FFCC66"/>
    <a:srgbClr val="587A5E"/>
    <a:srgbClr val="FF33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07" autoAdjust="0"/>
    <p:restoredTop sz="96229" autoAdjust="0"/>
  </p:normalViewPr>
  <p:slideViewPr>
    <p:cSldViewPr>
      <p:cViewPr varScale="1">
        <p:scale>
          <a:sx n="71" d="100"/>
          <a:sy n="71" d="100"/>
        </p:scale>
        <p:origin x="-114" y="-90"/>
      </p:cViewPr>
      <p:guideLst>
        <p:guide orient="horz" pos="2382"/>
        <p:guide pos="3368"/>
      </p:guideLst>
    </p:cSldViewPr>
  </p:slideViewPr>
  <p:outlineViewPr>
    <p:cViewPr>
      <p:scale>
        <a:sx n="33" d="100"/>
        <a:sy n="33" d="100"/>
      </p:scale>
      <p:origin x="0" y="302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0974" tIns="45487" rIns="90974" bIns="45487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0974" tIns="45487" rIns="90974" bIns="45487" rtlCol="0"/>
          <a:lstStyle>
            <a:lvl1pPr algn="r">
              <a:defRPr sz="1200"/>
            </a:lvl1pPr>
          </a:lstStyle>
          <a:p>
            <a:pPr>
              <a:defRPr/>
            </a:pPr>
            <a:fld id="{260660F9-09B5-4B80-8E6C-4AF634CFAD61}" type="datetimeFigureOut">
              <a:rPr lang="ru-RU"/>
              <a:pPr>
                <a:defRPr/>
              </a:pPr>
              <a:t>25.11.2016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66763" y="744538"/>
            <a:ext cx="526415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74" tIns="45487" rIns="90974" bIns="45487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0974" tIns="45487" rIns="90974" bIns="45487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0974" tIns="45487" rIns="90974" bIns="45487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0974" tIns="45487" rIns="90974" bIns="45487" rtlCol="0" anchor="b"/>
          <a:lstStyle>
            <a:lvl1pPr algn="r">
              <a:defRPr sz="1200"/>
            </a:lvl1pPr>
          </a:lstStyle>
          <a:p>
            <a:pPr>
              <a:defRPr/>
            </a:pPr>
            <a:fld id="{645D9163-344F-4DEF-814A-2E0558AC9D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95363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96888" algn="l" defTabSz="995363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95363" algn="l" defTabSz="995363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492250" algn="l" defTabSz="995363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990725" algn="l" defTabSz="995363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489225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987070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484916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982761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93775"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90467" name="Номер слайда 3"/>
          <p:cNvSpPr txBox="1">
            <a:spLocks noGrp="1"/>
          </p:cNvSpPr>
          <p:nvPr/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974" tIns="45487" rIns="90974" bIns="45487" anchor="b"/>
          <a:lstStyle/>
          <a:p>
            <a:pPr algn="r"/>
            <a:fld id="{A5768632-FC33-464C-8DFA-16C995A45EDC}" type="slidenum">
              <a:rPr lang="ru-RU" sz="1200"/>
              <a:pPr algn="r"/>
              <a:t>8</a:t>
            </a:fld>
            <a:endParaRPr lang="ru-RU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93540" y="1512252"/>
            <a:ext cx="9624060" cy="2016337"/>
          </a:xfrm>
        </p:spPr>
        <p:txBody>
          <a:bodyPr lIns="49785" tIns="0" rIns="49785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52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604010" y="3673351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97845" indent="0" algn="ctr">
              <a:buNone/>
            </a:lvl2pPr>
            <a:lvl3pPr marL="995690" indent="0" algn="ctr">
              <a:buNone/>
            </a:lvl3pPr>
            <a:lvl4pPr marL="1493535" indent="0" algn="ctr">
              <a:buNone/>
            </a:lvl4pPr>
            <a:lvl5pPr marL="1991380" indent="0" algn="ctr">
              <a:buNone/>
            </a:lvl5pPr>
            <a:lvl6pPr marL="2489225" indent="0" algn="ctr">
              <a:buNone/>
            </a:lvl6pPr>
            <a:lvl7pPr marL="2987070" indent="0" algn="ctr">
              <a:buNone/>
            </a:lvl7pPr>
            <a:lvl8pPr marL="3484916" indent="0" algn="ctr">
              <a:buNone/>
            </a:lvl8pPr>
            <a:lvl9pPr marL="3982761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ОАО "БЭТ", г. Москва, ул. Н. Басманная, д. 9/2-4, стр. 6, тел. (495) 987-33-22, факс (495) 988-70-49, www.beteltrans.ru</a:t>
            </a: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906E9-F6A0-4861-B04E-233596467F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ОАО "БЭТ", г. Москва, ул. Н. Басманная, д. 9/2-4, стр. 6, тел. (495) 987-33-22, факс (495) 988-70-49, www.beteltrans.ru</a:t>
            </a: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6AE29-1547-4912-9408-F9ED1F7989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2715" y="302803"/>
            <a:ext cx="2406015" cy="645157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670" y="302803"/>
            <a:ext cx="7039822" cy="645157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ОАО "БЭТ", г. Москва, ул. Н. Басманная, д. 9/2-4, стр. 6, тел. (495) 987-33-22, факс (495) 988-70-49, www.beteltrans.ru</a:t>
            </a: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EB9DA6-A962-4678-B2C7-91E0795782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ОАО "БЭТ", г. Москва, ул. Н. Басманная, д. 9/2-4, стр. 6, тел. (495) 987-33-22, факс (495) 988-70-49, www.beteltrans.ru</a:t>
            </a: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5DCD06-4840-4B62-9DBB-8B0F1EDE8F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1345" y="672112"/>
            <a:ext cx="8287385" cy="2016337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2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71345" y="2764951"/>
            <a:ext cx="8287385" cy="1664527"/>
          </a:xfrm>
        </p:spPr>
        <p:txBody>
          <a:bodyPr/>
          <a:lstStyle>
            <a:lvl1pPr marL="79655" indent="0" algn="l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ОАО "БЭТ", г. Москва, ул. Н. Басманная, д. 9/2-4, стр. 6, тел. (495) 987-33-22, факс (495) 988-70-49, www.beteltrans.ru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FAE9A7-9535-4B8D-85FD-3356EDD222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ОАО "БЭТ", г. Москва, ул. Н. Басманная, д. 9/2-4, стр. 6, тел. (495) 987-33-22, факс (495) 988-70-49, www.beteltrans.ru</a:t>
            </a:r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D4F84-F0AA-40D7-B39A-D8F9E8A59E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0" y="301050"/>
            <a:ext cx="9624060" cy="1260211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692534"/>
            <a:ext cx="4724775" cy="827888"/>
          </a:xfrm>
        </p:spPr>
        <p:txBody>
          <a:bodyPr anchor="ctr"/>
          <a:lstStyle>
            <a:lvl1pPr marL="0" indent="0">
              <a:buNone/>
              <a:defRPr sz="2600" b="0" cap="all" baseline="0">
                <a:solidFill>
                  <a:schemeClr val="tx1"/>
                </a:solidFill>
              </a:defRPr>
            </a:lvl1pPr>
            <a:lvl2pPr>
              <a:buNone/>
              <a:defRPr sz="2200" b="1"/>
            </a:lvl2pPr>
            <a:lvl3pPr>
              <a:buNone/>
              <a:defRPr sz="2000" b="1"/>
            </a:lvl3pPr>
            <a:lvl4pPr>
              <a:buNone/>
              <a:defRPr sz="1700" b="1"/>
            </a:lvl4pPr>
            <a:lvl5pPr>
              <a:buNone/>
              <a:defRPr sz="17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5432099" y="1692534"/>
            <a:ext cx="4726632" cy="827888"/>
          </a:xfrm>
        </p:spPr>
        <p:txBody>
          <a:bodyPr anchor="ctr"/>
          <a:lstStyle>
            <a:lvl1pPr marL="0" indent="0">
              <a:buNone/>
              <a:defRPr sz="2600" b="0" cap="all" baseline="0">
                <a:solidFill>
                  <a:schemeClr val="tx1"/>
                </a:solidFill>
              </a:defRPr>
            </a:lvl1pPr>
            <a:lvl2pPr>
              <a:buNone/>
              <a:defRPr sz="2200" b="1"/>
            </a:lvl2pPr>
            <a:lvl3pPr>
              <a:buNone/>
              <a:defRPr sz="2000" b="1"/>
            </a:lvl3pPr>
            <a:lvl4pPr>
              <a:buNone/>
              <a:defRPr sz="1700" b="1"/>
            </a:lvl4pPr>
            <a:lvl5pPr>
              <a:buNone/>
              <a:defRPr sz="17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534670" y="2604437"/>
            <a:ext cx="4724775" cy="4149944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32099" y="2604437"/>
            <a:ext cx="4726632" cy="4149944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ОАО "БЭТ", г. Москва, ул. Н. Басманная, д. 9/2-4, стр. 6, тел. (495) 987-33-22, факс (495) 988-70-49, www.beteltrans.ru</a:t>
            </a:r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C04654-3537-4E80-A2EA-11D2234CD5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ОАО "БЭТ", г. Москва, ул. Н. Басманная, д. 9/2-4, стр. 6, тел. (495) 987-33-22, факс (495) 988-70-49, www.beteltrans.ru</a:t>
            </a:r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93C5A5-6DF7-443C-9FD7-4E90AE4571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ОАО "БЭТ", г. Москва, ул. Н. Басманная, д. 9/2-4, стр. 6, тел. (495) 987-33-22, факс (495) 988-70-49, www.beteltrans.ru</a:t>
            </a:r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56FF8F-5E14-472A-8BBE-FE18948F07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0" y="301050"/>
            <a:ext cx="3518055" cy="1281214"/>
          </a:xfrm>
        </p:spPr>
        <p:txBody>
          <a:bodyPr anchor="b">
            <a:sp3d prstMaterial="softEdge"/>
          </a:bodyPr>
          <a:lstStyle>
            <a:lvl1pPr algn="l">
              <a:buNone/>
              <a:defRPr sz="24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4670" y="1680282"/>
            <a:ext cx="3518055" cy="5074098"/>
          </a:xfrm>
        </p:spPr>
        <p:txBody>
          <a:bodyPr/>
          <a:lstStyle>
            <a:lvl1pPr marL="0" indent="0">
              <a:buNone/>
              <a:defRPr sz="1500"/>
            </a:lvl1pPr>
            <a:lvl2pPr>
              <a:buNone/>
              <a:defRPr sz="1300"/>
            </a:lvl2pPr>
            <a:lvl3pPr>
              <a:buNone/>
              <a:defRPr sz="1100"/>
            </a:lvl3pPr>
            <a:lvl4pPr>
              <a:buNone/>
              <a:defRPr sz="1000"/>
            </a:lvl4pPr>
            <a:lvl5pPr>
              <a:buNone/>
              <a:defRPr sz="10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180823" y="301052"/>
            <a:ext cx="5977907" cy="6453328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ОАО "БЭТ", г. Москва, ул. Н. Басманная, д. 9/2-4, стр. 6, тел. (495) 987-33-22, факс (495) 988-70-49, www.beteltrans.ru</a:t>
            </a:r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74E320-6272-4F2B-83B5-CF34D5FCE2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8680" y="672112"/>
            <a:ext cx="6416040" cy="575847"/>
          </a:xfrm>
        </p:spPr>
        <p:txBody>
          <a:bodyPr lIns="49785" rIns="49785" bIns="0" anchor="b">
            <a:sp3d prstMaterial="softEdge"/>
          </a:bodyPr>
          <a:lstStyle>
            <a:lvl1pPr algn="ctr">
              <a:buNone/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138680" y="2019837"/>
            <a:ext cx="6416040" cy="436873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 algn="l" rtl="0" eaLnBrk="1" latinLnBrk="0" hangingPunct="1">
              <a:buNone/>
              <a:defRPr sz="3500"/>
            </a:lvl1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38680" y="1286437"/>
            <a:ext cx="6416040" cy="584738"/>
          </a:xfrm>
        </p:spPr>
        <p:txBody>
          <a:bodyPr lIns="49785" rIns="49785"/>
          <a:lstStyle>
            <a:lvl1pPr marL="0" indent="0" algn="ctr">
              <a:buNone/>
              <a:defRPr sz="15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ОАО "БЭТ", г. Москва, ул. Н. Басманная, д. 9/2-4, стр. 6, тел. (495) 987-33-22, факс (495) 988-70-49, www.beteltrans.ru</a:t>
            </a:r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6AAA47-484F-4345-8560-C021006E20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23425" cy="1260475"/>
          </a:xfrm>
          <a:prstGeom prst="rect">
            <a:avLst/>
          </a:prstGeom>
        </p:spPr>
        <p:txBody>
          <a:bodyPr vert="horz" lIns="99569" tIns="49785" rIns="99569" bIns="49785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534988" y="1763713"/>
            <a:ext cx="9623425" cy="519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569" tIns="49785" rIns="99569" bIns="497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34988" y="7073900"/>
            <a:ext cx="2495550" cy="403225"/>
          </a:xfrm>
          <a:prstGeom prst="rect">
            <a:avLst/>
          </a:prstGeom>
        </p:spPr>
        <p:txBody>
          <a:bodyPr vert="horz" lIns="99569" tIns="49785" rIns="99569" bIns="49785" anchor="b"/>
          <a:lstStyle>
            <a:lvl1pPr algn="l" eaLnBrk="1" latinLnBrk="0" hangingPunct="1">
              <a:defRPr kumimoji="0" sz="13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652838" y="7073900"/>
            <a:ext cx="3387725" cy="403225"/>
          </a:xfrm>
          <a:prstGeom prst="rect">
            <a:avLst/>
          </a:prstGeom>
        </p:spPr>
        <p:txBody>
          <a:bodyPr vert="horz" lIns="99569" tIns="49785" rIns="99569" bIns="49785" anchor="b"/>
          <a:lstStyle>
            <a:lvl1pPr algn="ctr" eaLnBrk="1" latinLnBrk="0" hangingPunct="1">
              <a:defRPr kumimoji="0" sz="13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r>
              <a:rPr lang="ru-RU"/>
              <a:t>ОАО "БЭТ", г. Москва, ул. Н. Басманная, д. 9/2-4, стр. 6, тел. (495) 987-33-22, факс (495) 988-70-49, www.beteltrans.ru</a:t>
            </a: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9267825" y="7073900"/>
            <a:ext cx="890588" cy="403225"/>
          </a:xfrm>
          <a:prstGeom prst="rect">
            <a:avLst/>
          </a:prstGeom>
        </p:spPr>
        <p:txBody>
          <a:bodyPr vert="horz" lIns="0" tIns="49785" rIns="0" bIns="49785" anchor="b"/>
          <a:lstStyle>
            <a:lvl1pPr algn="r" eaLnBrk="1" latinLnBrk="0" hangingPunct="1">
              <a:defRPr kumimoji="0" sz="13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1E087CAE-2203-45A5-B3AB-773DA9AFD9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3" r:id="rId1"/>
    <p:sldLayoutId id="2147483682" r:id="rId2"/>
    <p:sldLayoutId id="2147483684" r:id="rId3"/>
    <p:sldLayoutId id="2147483681" r:id="rId4"/>
    <p:sldLayoutId id="2147483680" r:id="rId5"/>
    <p:sldLayoutId id="2147483679" r:id="rId6"/>
    <p:sldLayoutId id="2147483678" r:id="rId7"/>
    <p:sldLayoutId id="2147483677" r:id="rId8"/>
    <p:sldLayoutId id="2147483676" r:id="rId9"/>
    <p:sldLayoutId id="2147483675" r:id="rId10"/>
    <p:sldLayoutId id="2147483674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5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500" b="1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500" b="1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500" b="1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5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5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5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5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500" b="1">
          <a:solidFill>
            <a:schemeClr val="tx1"/>
          </a:solidFill>
          <a:latin typeface="Arial" charset="0"/>
        </a:defRPr>
      </a:lvl9pPr>
    </p:titleStyle>
    <p:bodyStyle>
      <a:lvl1pPr marL="596900" indent="-447675" algn="l" rtl="0" eaLnBrk="0" fontAlgn="base" hangingPunct="0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944563" indent="-3079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33488" indent="-2476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473200" indent="-198438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681163" indent="-198438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1921682" indent="-199138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140734" indent="-199138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359786" indent="-199138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78838" indent="-199138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9784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9569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49353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99138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48922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98707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48491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98276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4" Type="http://schemas.openxmlformats.org/officeDocument/2006/relationships/oleObject" Target="../embeddings/oleObject10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5" Type="http://schemas.openxmlformats.org/officeDocument/2006/relationships/oleObject" Target="../embeddings/oleObject8.bin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263" name="Логотип"/>
          <p:cNvGrpSpPr>
            <a:grpSpLocks/>
          </p:cNvGrpSpPr>
          <p:nvPr/>
        </p:nvGrpSpPr>
        <p:grpSpPr bwMode="auto">
          <a:xfrm>
            <a:off x="306388" y="539750"/>
            <a:ext cx="4494212" cy="492125"/>
            <a:chOff x="1000100" y="528300"/>
            <a:chExt cx="3286148" cy="405735"/>
          </a:xfrm>
        </p:grpSpPr>
        <p:graphicFrame>
          <p:nvGraphicFramePr>
            <p:cNvPr id="137262" name="Object 46"/>
            <p:cNvGraphicFramePr>
              <a:graphicFrameLocks noChangeAspect="1"/>
            </p:cNvGraphicFramePr>
            <p:nvPr/>
          </p:nvGraphicFramePr>
          <p:xfrm>
            <a:off x="1000100" y="642918"/>
            <a:ext cx="1314450" cy="219075"/>
          </p:xfrm>
          <a:graphic>
            <a:graphicData uri="http://schemas.openxmlformats.org/presentationml/2006/ole">
              <p:oleObj spid="_x0000_s137262" name="CorelDRAW" r:id="rId3" imgW="1378080" imgH="232920" progId="">
                <p:embed/>
              </p:oleObj>
            </a:graphicData>
          </a:graphic>
        </p:graphicFrame>
        <p:sp>
          <p:nvSpPr>
            <p:cNvPr id="137266" name="Rectangle 7"/>
            <p:cNvSpPr>
              <a:spLocks noChangeArrowheads="1"/>
            </p:cNvSpPr>
            <p:nvPr/>
          </p:nvSpPr>
          <p:spPr bwMode="auto">
            <a:xfrm>
              <a:off x="2286016" y="528300"/>
              <a:ext cx="2000232" cy="4057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defTabSz="1135063"/>
              <a:r>
                <a:rPr lang="ru-RU" sz="1300" b="1">
                  <a:solidFill>
                    <a:srgbClr val="333333"/>
                  </a:solidFill>
                  <a:latin typeface="EuropeExt08"/>
                  <a:cs typeface="Times New Roman" pitchFamily="18" charset="0"/>
                </a:rPr>
                <a:t>Бетонные элементы</a:t>
              </a:r>
            </a:p>
            <a:p>
              <a:pPr defTabSz="1135063" eaLnBrk="0" hangingPunct="0"/>
              <a:r>
                <a:rPr lang="ru-RU" sz="1300" b="1">
                  <a:solidFill>
                    <a:srgbClr val="333333"/>
                  </a:solidFill>
                  <a:latin typeface="EuropeExt08"/>
                  <a:cs typeface="Times New Roman" pitchFamily="18" charset="0"/>
                </a:rPr>
                <a:t>транспорта</a:t>
              </a:r>
              <a:r>
                <a:rPr lang="ru-RU" sz="800"/>
                <a:t> </a:t>
              </a:r>
              <a:endParaRPr lang="ru-RU" sz="2300"/>
            </a:p>
          </p:txBody>
        </p:sp>
      </p:grpSp>
      <p:sp>
        <p:nvSpPr>
          <p:cNvPr id="137264" name="TextBox 1"/>
          <p:cNvSpPr txBox="1">
            <a:spLocks noChangeArrowheads="1"/>
          </p:cNvSpPr>
          <p:nvPr/>
        </p:nvSpPr>
        <p:spPr bwMode="auto">
          <a:xfrm>
            <a:off x="809625" y="1908175"/>
            <a:ext cx="9145588" cy="84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306" tIns="52153" rIns="104306" bIns="52153">
            <a:spAutoFit/>
          </a:bodyPr>
          <a:lstStyle/>
          <a:p>
            <a:pPr algn="ctr"/>
            <a:r>
              <a:rPr lang="ru-RU" sz="2400" b="1">
                <a:solidFill>
                  <a:schemeClr val="bg1"/>
                </a:solidFill>
              </a:rPr>
              <a:t>«Железобетонные конструкции верхнего строения пути для городского транспорта»</a:t>
            </a:r>
          </a:p>
        </p:txBody>
      </p:sp>
      <p:sp>
        <p:nvSpPr>
          <p:cNvPr id="137265" name="TextBox 1"/>
          <p:cNvSpPr txBox="1">
            <a:spLocks noChangeArrowheads="1"/>
          </p:cNvSpPr>
          <p:nvPr/>
        </p:nvSpPr>
        <p:spPr bwMode="auto">
          <a:xfrm>
            <a:off x="842963" y="6013450"/>
            <a:ext cx="9145587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306" tIns="52153" rIns="104306" bIns="52153">
            <a:spAutoFit/>
          </a:bodyPr>
          <a:lstStyle/>
          <a:p>
            <a:pPr algn="ctr"/>
            <a:r>
              <a:rPr lang="ru-RU" sz="1400">
                <a:solidFill>
                  <a:schemeClr val="bg1"/>
                </a:solidFill>
              </a:rPr>
              <a:t>Семинар «Современные технологии строительства и модернизации рельсовых путей. Материалы для сооружения тоннельных путей»</a:t>
            </a:r>
            <a:endParaRPr lang="ru-RU" sz="1100" b="1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82" name="Объект 2"/>
          <p:cNvSpPr txBox="1">
            <a:spLocks/>
          </p:cNvSpPr>
          <p:nvPr/>
        </p:nvSpPr>
        <p:spPr bwMode="auto">
          <a:xfrm>
            <a:off x="209550" y="1763713"/>
            <a:ext cx="5641975" cy="489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783" tIns="58391" rIns="116783" bIns="58391"/>
          <a:lstStyle/>
          <a:p>
            <a:pPr algn="just">
              <a:lnSpc>
                <a:spcPct val="90000"/>
              </a:lnSpc>
              <a:buFont typeface="Arial" charset="0"/>
              <a:buNone/>
            </a:pPr>
            <a:endParaRPr lang="ru-RU" sz="1900">
              <a:solidFill>
                <a:schemeClr val="bg1"/>
              </a:solidFill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 typeface="Arial" charset="0"/>
              <a:buNone/>
            </a:pPr>
            <a:r>
              <a:rPr lang="ru-RU" sz="19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интегрированная конструкция полотна для переездов. Основным элементом этой системы является готовая железобетонная плита. В плите устроены рельсовые каналы, в которых закреплены рельсы по системе </a:t>
            </a:r>
            <a:r>
              <a:rPr lang="en-US" sz="1900">
                <a:solidFill>
                  <a:schemeClr val="bg1"/>
                </a:solidFill>
                <a:latin typeface="Book Antiqua" pitchFamily="18" charset="0"/>
                <a:cs typeface="Times New Roman" pitchFamily="18" charset="0"/>
              </a:rPr>
              <a:t>ERS (</a:t>
            </a:r>
            <a:r>
              <a:rPr lang="ru-RU" sz="19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рельсы крепятся в рельсовых каналах при помощи заливочной массы на основе полиуретановой смолы, а сплошная опора рельса в канале плиты обеспечивается рельсовой прокладкой). Железобетонные плиты могут быть изготовлены длинной от 1 до 6 м.</a:t>
            </a:r>
          </a:p>
          <a:p>
            <a:pPr algn="just">
              <a:lnSpc>
                <a:spcPct val="90000"/>
              </a:lnSpc>
              <a:buFont typeface="Arial" charset="0"/>
              <a:buNone/>
            </a:pPr>
            <a:endParaRPr lang="ru-RU" sz="19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 typeface="Arial" charset="0"/>
              <a:buNone/>
            </a:pPr>
            <a:r>
              <a:rPr lang="ru-RU" sz="19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Плиты </a:t>
            </a:r>
            <a:r>
              <a:rPr lang="en-US" sz="1900">
                <a:solidFill>
                  <a:schemeClr val="bg1"/>
                </a:solidFill>
                <a:latin typeface="Book Antiqua" pitchFamily="18" charset="0"/>
                <a:cs typeface="Times New Roman" pitchFamily="18" charset="0"/>
              </a:rPr>
              <a:t>Edilon LC-L </a:t>
            </a:r>
            <a:r>
              <a:rPr lang="ru-RU" sz="19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могут применяться для максимальной нагрузки на ось железнодорожных транспортных средств 250 кН, максимальной скорости железнодорожных транспортных средств 160 км/ч и давлении на ось - до 140 кН.</a:t>
            </a:r>
          </a:p>
          <a:p>
            <a:pPr algn="just">
              <a:lnSpc>
                <a:spcPct val="90000"/>
              </a:lnSpc>
              <a:buFont typeface="Arial" charset="0"/>
              <a:buNone/>
            </a:pPr>
            <a:endParaRPr lang="en-US">
              <a:solidFill>
                <a:schemeClr val="bg1"/>
              </a:solidFill>
              <a:latin typeface="Lucida Sans" pitchFamily="34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endParaRPr lang="en-US" sz="1900">
              <a:solidFill>
                <a:schemeClr val="bg1"/>
              </a:solidFill>
              <a:latin typeface="Lucida Sans" pitchFamily="34" charset="0"/>
            </a:endParaRPr>
          </a:p>
          <a:p>
            <a:pPr algn="just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endParaRPr lang="en-US" sz="1900">
              <a:latin typeface="Lucida Sans" pitchFamily="34" charset="0"/>
            </a:endParaRPr>
          </a:p>
          <a:p>
            <a:pPr algn="just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endParaRPr lang="ru-RU" sz="1900"/>
          </a:p>
        </p:txBody>
      </p:sp>
      <p:pic>
        <p:nvPicPr>
          <p:cNvPr id="5" name="Picture 4" descr="160"/>
          <p:cNvPicPr>
            <a:picLocks noChangeAspect="1" noChangeArrowheads="1"/>
          </p:cNvPicPr>
          <p:nvPr/>
        </p:nvPicPr>
        <p:blipFill rotWithShape="1">
          <a:blip r:embed="rId3"/>
          <a:srcRect t="18678" b="9809"/>
          <a:stretch/>
        </p:blipFill>
        <p:spPr bwMode="auto">
          <a:xfrm>
            <a:off x="5997199" y="2086933"/>
            <a:ext cx="4294677" cy="3360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stA="0" endPos="65000" dist="50800" dir="5400000" sy="-100000" algn="bl" rotWithShape="0"/>
          </a:effectLst>
        </p:spPr>
      </p:pic>
      <p:sp>
        <p:nvSpPr>
          <p:cNvPr id="8" name="Rectangle 13"/>
          <p:cNvSpPr>
            <a:spLocks noChangeArrowheads="1"/>
          </p:cNvSpPr>
          <p:nvPr/>
        </p:nvSpPr>
        <p:spPr bwMode="auto">
          <a:xfrm>
            <a:off x="6091238" y="5570538"/>
            <a:ext cx="4210050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3213" tIns="66608" rIns="133213" bIns="66608"/>
          <a:lstStyle/>
          <a:p>
            <a:pPr algn="r" defTabSz="1332051">
              <a:defRPr/>
            </a:pPr>
            <a:r>
              <a:rPr lang="ru-RU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charset="0"/>
              </a:rPr>
              <a:t>Интегрированное железнодорожно</a:t>
            </a:r>
            <a:r>
              <a:rPr lang="pl-PL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charset="0"/>
              </a:rPr>
              <a:t>-</a:t>
            </a:r>
            <a:r>
              <a:rPr lang="ru-RU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charset="0"/>
              </a:rPr>
              <a:t>автодорожное покрытие </a:t>
            </a:r>
            <a:r>
              <a:rPr lang="pl-PL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charset="0"/>
              </a:rPr>
              <a:t> Edilon LC-L</a:t>
            </a:r>
          </a:p>
        </p:txBody>
      </p:sp>
      <p:sp>
        <p:nvSpPr>
          <p:cNvPr id="3" name="Rectangle 39"/>
          <p:cNvSpPr>
            <a:spLocks noChangeArrowheads="1"/>
          </p:cNvSpPr>
          <p:nvPr/>
        </p:nvSpPr>
        <p:spPr bwMode="auto">
          <a:xfrm>
            <a:off x="225425" y="1131888"/>
            <a:ext cx="10171113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lIns="91408" tIns="45704" rIns="91408" bIns="45704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Железобетонные плиты для железнодорожно-автодорожного покрытия типа </a:t>
            </a:r>
            <a:r>
              <a:rPr lang="en-US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Edilon</a:t>
            </a:r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LC-L 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186386" name="Логотип"/>
          <p:cNvGrpSpPr>
            <a:grpSpLocks/>
          </p:cNvGrpSpPr>
          <p:nvPr/>
        </p:nvGrpSpPr>
        <p:grpSpPr bwMode="auto">
          <a:xfrm>
            <a:off x="334963" y="149225"/>
            <a:ext cx="4494212" cy="492125"/>
            <a:chOff x="1000100" y="528300"/>
            <a:chExt cx="3286148" cy="405735"/>
          </a:xfrm>
        </p:grpSpPr>
        <p:graphicFrame>
          <p:nvGraphicFramePr>
            <p:cNvPr id="186381" name="Object 13"/>
            <p:cNvGraphicFramePr>
              <a:graphicFrameLocks noChangeAspect="1"/>
            </p:cNvGraphicFramePr>
            <p:nvPr/>
          </p:nvGraphicFramePr>
          <p:xfrm>
            <a:off x="1000100" y="642918"/>
            <a:ext cx="1314450" cy="219075"/>
          </p:xfrm>
          <a:graphic>
            <a:graphicData uri="http://schemas.openxmlformats.org/presentationml/2006/ole">
              <p:oleObj spid="_x0000_s186381" name="CorelDRAW" r:id="rId4" imgW="1378080" imgH="232920" progId="">
                <p:embed/>
              </p:oleObj>
            </a:graphicData>
          </a:graphic>
        </p:graphicFrame>
        <p:sp>
          <p:nvSpPr>
            <p:cNvPr id="186387" name="Rectangle 7"/>
            <p:cNvSpPr>
              <a:spLocks noChangeArrowheads="1"/>
            </p:cNvSpPr>
            <p:nvPr/>
          </p:nvSpPr>
          <p:spPr bwMode="auto">
            <a:xfrm>
              <a:off x="2286016" y="528300"/>
              <a:ext cx="2000232" cy="4057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defTabSz="1135063"/>
              <a:r>
                <a:rPr lang="ru-RU" sz="1300" b="1">
                  <a:solidFill>
                    <a:srgbClr val="333333"/>
                  </a:solidFill>
                  <a:latin typeface="EuropeExt08"/>
                  <a:cs typeface="Times New Roman" pitchFamily="18" charset="0"/>
                </a:rPr>
                <a:t>Бетонные элементы</a:t>
              </a:r>
            </a:p>
            <a:p>
              <a:pPr defTabSz="1135063" eaLnBrk="0" hangingPunct="0"/>
              <a:r>
                <a:rPr lang="ru-RU" sz="1300" b="1">
                  <a:solidFill>
                    <a:srgbClr val="333333"/>
                  </a:solidFill>
                  <a:latin typeface="EuropeExt08"/>
                  <a:cs typeface="Times New Roman" pitchFamily="18" charset="0"/>
                </a:rPr>
                <a:t>транспорта</a:t>
              </a:r>
              <a:r>
                <a:rPr lang="ru-RU" sz="800"/>
                <a:t> </a:t>
              </a:r>
              <a:endParaRPr lang="ru-RU" sz="23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405" name="Объект 2"/>
          <p:cNvSpPr txBox="1">
            <a:spLocks/>
          </p:cNvSpPr>
          <p:nvPr/>
        </p:nvSpPr>
        <p:spPr bwMode="auto">
          <a:xfrm>
            <a:off x="90488" y="1800225"/>
            <a:ext cx="5221287" cy="576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783" tIns="58391" rIns="116783" bIns="58391"/>
          <a:lstStyle/>
          <a:p>
            <a:pPr marL="180975" indent="-180975">
              <a:buFont typeface="Arial" charset="0"/>
              <a:buChar char="•"/>
            </a:pPr>
            <a:r>
              <a:rPr lang="ru-RU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существенное ограничение уровня шума;</a:t>
            </a:r>
          </a:p>
          <a:p>
            <a:pPr marL="180975" indent="-180975">
              <a:buFont typeface="Arial" charset="0"/>
              <a:buChar char="•"/>
            </a:pPr>
            <a:r>
              <a:rPr lang="ru-RU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редукция вибрации и шума благодаря сплошному упругому креплению   рельсов;</a:t>
            </a:r>
          </a:p>
          <a:p>
            <a:pPr marL="180975" indent="-180975">
              <a:buFont typeface="Arial" charset="0"/>
              <a:buChar char="•"/>
            </a:pPr>
            <a:r>
              <a:rPr lang="ru-RU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высокая прочность;</a:t>
            </a:r>
          </a:p>
          <a:p>
            <a:pPr marL="180975" indent="-180975">
              <a:buFont typeface="Arial" charset="0"/>
              <a:buChar char="•"/>
            </a:pPr>
            <a:r>
              <a:rPr lang="ru-RU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минимальные расходы на эксплуатацию;</a:t>
            </a:r>
          </a:p>
          <a:p>
            <a:pPr marL="180975" indent="-180975">
              <a:buFont typeface="Arial" charset="0"/>
              <a:buChar char="•"/>
            </a:pPr>
            <a:r>
              <a:rPr lang="ru-RU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быстрый монтаж переезда благодаря использованию готовых элементов, поставляемых на место строительства;</a:t>
            </a:r>
          </a:p>
          <a:p>
            <a:pPr marL="180975" indent="-180975">
              <a:buFont typeface="Arial" charset="0"/>
              <a:buChar char="•"/>
            </a:pPr>
            <a:r>
              <a:rPr lang="ru-RU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возможность укладки рельсов  с точностью до 1 мм;</a:t>
            </a:r>
          </a:p>
          <a:p>
            <a:pPr marL="180975" indent="-180975">
              <a:buFont typeface="Arial" charset="0"/>
              <a:buChar char="•"/>
            </a:pPr>
            <a:r>
              <a:rPr lang="ru-RU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отсутствие вертикальных деформаций  рельсов;</a:t>
            </a:r>
          </a:p>
          <a:p>
            <a:pPr marL="180975" indent="-180975">
              <a:buFont typeface="Arial" charset="0"/>
              <a:buChar char="•"/>
            </a:pPr>
            <a:r>
              <a:rPr lang="ru-RU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равномерная, ограниченная осадка пути и проезжей части;</a:t>
            </a:r>
          </a:p>
          <a:p>
            <a:pPr marL="180975" indent="-180975">
              <a:buFont typeface="Arial" charset="0"/>
              <a:buChar char="•"/>
            </a:pPr>
            <a:r>
              <a:rPr lang="ru-RU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упрощение водоотвода на переезде.</a:t>
            </a:r>
          </a:p>
          <a:p>
            <a:pPr marL="180975" indent="-180975"/>
            <a:endParaRPr lang="ru-RU" sz="1900">
              <a:solidFill>
                <a:schemeClr val="bg1"/>
              </a:solidFill>
            </a:endParaRPr>
          </a:p>
        </p:txBody>
      </p:sp>
      <p:pic>
        <p:nvPicPr>
          <p:cNvPr id="18740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34025" y="3725863"/>
            <a:ext cx="485298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740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34025" y="2568575"/>
            <a:ext cx="4852988" cy="115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740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34025" y="1412875"/>
            <a:ext cx="4846638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37"/>
          <p:cNvSpPr>
            <a:spLocks noChangeArrowheads="1"/>
          </p:cNvSpPr>
          <p:nvPr/>
        </p:nvSpPr>
        <p:spPr bwMode="auto">
          <a:xfrm>
            <a:off x="233363" y="1476375"/>
            <a:ext cx="4521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lIns="91408" tIns="45704" rIns="91408" bIns="45704">
            <a:spAutoFit/>
          </a:bodyPr>
          <a:lstStyle/>
          <a:p>
            <a:pPr>
              <a:defRPr/>
            </a:pPr>
            <a:r>
              <a:rPr lang="ru-RU" b="1" i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Преимущества системы </a:t>
            </a:r>
            <a:r>
              <a:rPr lang="en-US" b="1" i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Edilon LC-L</a:t>
            </a:r>
            <a:endParaRPr lang="ru-RU" b="1" i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187410" name="Логотип"/>
          <p:cNvGrpSpPr>
            <a:grpSpLocks/>
          </p:cNvGrpSpPr>
          <p:nvPr/>
        </p:nvGrpSpPr>
        <p:grpSpPr bwMode="auto">
          <a:xfrm>
            <a:off x="334963" y="149225"/>
            <a:ext cx="4494212" cy="492125"/>
            <a:chOff x="1000100" y="528300"/>
            <a:chExt cx="3286148" cy="405735"/>
          </a:xfrm>
        </p:grpSpPr>
        <p:graphicFrame>
          <p:nvGraphicFramePr>
            <p:cNvPr id="187404" name="Object 12"/>
            <p:cNvGraphicFramePr>
              <a:graphicFrameLocks noChangeAspect="1"/>
            </p:cNvGraphicFramePr>
            <p:nvPr/>
          </p:nvGraphicFramePr>
          <p:xfrm>
            <a:off x="1000100" y="642918"/>
            <a:ext cx="1314450" cy="219075"/>
          </p:xfrm>
          <a:graphic>
            <a:graphicData uri="http://schemas.openxmlformats.org/presentationml/2006/ole">
              <p:oleObj spid="_x0000_s187404" name="CorelDRAW" r:id="rId6" imgW="1378080" imgH="232920" progId="">
                <p:embed/>
              </p:oleObj>
            </a:graphicData>
          </a:graphic>
        </p:graphicFrame>
        <p:sp>
          <p:nvSpPr>
            <p:cNvPr id="187411" name="Rectangle 7"/>
            <p:cNvSpPr>
              <a:spLocks noChangeArrowheads="1"/>
            </p:cNvSpPr>
            <p:nvPr/>
          </p:nvSpPr>
          <p:spPr bwMode="auto">
            <a:xfrm>
              <a:off x="2286016" y="528300"/>
              <a:ext cx="2000232" cy="4057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defTabSz="1135063"/>
              <a:r>
                <a:rPr lang="ru-RU" sz="1300" b="1">
                  <a:solidFill>
                    <a:srgbClr val="333333"/>
                  </a:solidFill>
                  <a:latin typeface="EuropeExt08"/>
                  <a:cs typeface="Times New Roman" pitchFamily="18" charset="0"/>
                </a:rPr>
                <a:t>Бетонные элементы</a:t>
              </a:r>
            </a:p>
            <a:p>
              <a:pPr defTabSz="1135063" eaLnBrk="0" hangingPunct="0"/>
              <a:r>
                <a:rPr lang="ru-RU" sz="1300" b="1">
                  <a:solidFill>
                    <a:srgbClr val="333333"/>
                  </a:solidFill>
                  <a:latin typeface="EuropeExt08"/>
                  <a:cs typeface="Times New Roman" pitchFamily="18" charset="0"/>
                </a:rPr>
                <a:t>транспорта</a:t>
              </a:r>
              <a:r>
                <a:rPr lang="ru-RU" sz="800"/>
                <a:t> </a:t>
              </a:r>
              <a:endParaRPr lang="ru-RU" sz="23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614567" y="690588"/>
            <a:ext cx="9262547" cy="792088"/>
          </a:xfrm>
        </p:spPr>
        <p:txBody>
          <a:bodyPr>
            <a:noAutofit/>
          </a:bodyPr>
          <a:lstStyle/>
          <a:p>
            <a:pPr algn="l" eaLnBrk="1" hangingPunct="1">
              <a:defRPr/>
            </a:pPr>
            <a: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+mn-cs"/>
              </a:rPr>
              <a:t>Железобетонные брусья универсальной «плоской» </a:t>
            </a: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+mn-cs"/>
              </a:rPr>
              <a:t>конструкции для стрелочных переводов</a:t>
            </a:r>
            <a:endParaRPr lang="ru-RU" sz="24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+mn-ea"/>
              <a:cs typeface="+mn-cs"/>
            </a:endParaRPr>
          </a:p>
        </p:txBody>
      </p:sp>
      <p:grpSp>
        <p:nvGrpSpPr>
          <p:cNvPr id="181274" name="Логотип"/>
          <p:cNvGrpSpPr>
            <a:grpSpLocks/>
          </p:cNvGrpSpPr>
          <p:nvPr/>
        </p:nvGrpSpPr>
        <p:grpSpPr bwMode="auto">
          <a:xfrm>
            <a:off x="620713" y="161925"/>
            <a:ext cx="4237037" cy="465138"/>
            <a:chOff x="1000100" y="539341"/>
            <a:chExt cx="3286148" cy="383651"/>
          </a:xfrm>
        </p:grpSpPr>
        <p:graphicFrame>
          <p:nvGraphicFramePr>
            <p:cNvPr id="181272" name="Object 24"/>
            <p:cNvGraphicFramePr>
              <a:graphicFrameLocks noChangeAspect="1"/>
            </p:cNvGraphicFramePr>
            <p:nvPr/>
          </p:nvGraphicFramePr>
          <p:xfrm>
            <a:off x="1000100" y="642918"/>
            <a:ext cx="1314450" cy="219075"/>
          </p:xfrm>
          <a:graphic>
            <a:graphicData uri="http://schemas.openxmlformats.org/presentationml/2006/ole">
              <p:oleObj spid="_x0000_s181272" name="CorelDRAW" r:id="rId3" imgW="1378080" imgH="232920" progId="">
                <p:embed/>
              </p:oleObj>
            </a:graphicData>
          </a:graphic>
        </p:graphicFrame>
        <p:sp>
          <p:nvSpPr>
            <p:cNvPr id="9226" name="Rectangle 7"/>
            <p:cNvSpPr>
              <a:spLocks noChangeArrowheads="1"/>
            </p:cNvSpPr>
            <p:nvPr/>
          </p:nvSpPr>
          <p:spPr bwMode="auto">
            <a:xfrm>
              <a:off x="2285502" y="539341"/>
              <a:ext cx="2000746" cy="3836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/>
              <a:ext uri="{91240B29-F687-4F45-9708-019B960494DF}"/>
            </a:extLst>
          </p:spPr>
          <p:txBody>
            <a:bodyPr anchor="ctr">
              <a:spAutoFit/>
            </a:bodyPr>
            <a:lstStyle>
              <a:lvl1pPr defTabSz="995363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995363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995363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995363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995363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953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ru-RU" sz="1213" b="1">
                  <a:solidFill>
                    <a:srgbClr val="333333"/>
                  </a:solidFill>
                  <a:latin typeface="EuropeExt08" panose="02000500040000020004" pitchFamily="2" charset="0"/>
                  <a:cs typeface="Times New Roman" panose="02020603050405020304" pitchFamily="18" charset="0"/>
                </a:rPr>
                <a:t>Бетонные элементы</a:t>
              </a:r>
            </a:p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ru-RU" sz="1213" b="1">
                  <a:solidFill>
                    <a:srgbClr val="333333"/>
                  </a:solidFill>
                  <a:latin typeface="EuropeExt08" panose="02000500040000020004" pitchFamily="2" charset="0"/>
                  <a:cs typeface="Times New Roman" panose="02020603050405020304" pitchFamily="18" charset="0"/>
                </a:rPr>
                <a:t>транспорта</a:t>
              </a:r>
              <a:r>
                <a:rPr lang="ru-RU" sz="772">
                  <a:latin typeface="Arial" panose="020B0604020202020204" pitchFamily="34" charset="0"/>
                </a:rPr>
                <a:t> </a:t>
              </a:r>
              <a:endParaRPr lang="ru-RU" sz="2205">
                <a:latin typeface="Arial" panose="020B0604020202020204" pitchFamily="34" charset="0"/>
              </a:endParaRPr>
            </a:p>
          </p:txBody>
        </p:sp>
      </p:grpSp>
      <p:pic>
        <p:nvPicPr>
          <p:cNvPr id="181275" name="Picture 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8188" y="1552575"/>
            <a:ext cx="3624262" cy="197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1276" name="Picture 1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46700" y="1458913"/>
            <a:ext cx="3044825" cy="207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1277" name="Прямоугольник 3"/>
          <p:cNvSpPr>
            <a:spLocks noChangeArrowheads="1"/>
          </p:cNvSpPr>
          <p:nvPr/>
        </p:nvSpPr>
        <p:spPr bwMode="auto">
          <a:xfrm>
            <a:off x="577850" y="3424238"/>
            <a:ext cx="3402013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chemeClr val="bg1"/>
                </a:solidFill>
                <a:cs typeface="Arial" charset="0"/>
              </a:rPr>
              <a:t>с шурупно-дюбельным рельсовым скреплением «Фоссло» </a:t>
            </a:r>
            <a:r>
              <a:rPr lang="en-US" sz="1600">
                <a:solidFill>
                  <a:schemeClr val="bg1"/>
                </a:solidFill>
                <a:cs typeface="Arial" charset="0"/>
              </a:rPr>
              <a:t>W</a:t>
            </a:r>
            <a:r>
              <a:rPr lang="ru-RU" sz="1600">
                <a:solidFill>
                  <a:schemeClr val="bg1"/>
                </a:solidFill>
                <a:cs typeface="Arial" charset="0"/>
              </a:rPr>
              <a:t>30Т</a:t>
            </a:r>
          </a:p>
        </p:txBody>
      </p:sp>
      <p:sp>
        <p:nvSpPr>
          <p:cNvPr id="181278" name="Прямоугольник 5"/>
          <p:cNvSpPr>
            <a:spLocks noChangeArrowheads="1"/>
          </p:cNvSpPr>
          <p:nvPr/>
        </p:nvSpPr>
        <p:spPr bwMode="auto">
          <a:xfrm>
            <a:off x="5245100" y="3463925"/>
            <a:ext cx="3681413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chemeClr val="bg1"/>
                </a:solidFill>
                <a:cs typeface="Arial" charset="0"/>
              </a:rPr>
              <a:t>с подкладочным сквозным болтовым рельсовым скреплением </a:t>
            </a:r>
            <a:r>
              <a:rPr lang="ru-RU">
                <a:cs typeface="Arial" charset="0"/>
              </a:rPr>
              <a:t>соединением</a:t>
            </a: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133600" y="3979863"/>
            <a:ext cx="5346700" cy="34163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prstClr val="black"/>
                </a:solidFill>
                <a:cs typeface="Arial" panose="020B0604020202020204" pitchFamily="34" charset="0"/>
              </a:rPr>
              <a:t>Технические характеристики:</a:t>
            </a:r>
          </a:p>
          <a:p>
            <a:pPr marL="315039" indent="-315039"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prstClr val="black"/>
                </a:solidFill>
                <a:cs typeface="Arial" panose="020B0604020202020204" pitchFamily="34" charset="0"/>
              </a:rPr>
              <a:t>базовые размеры поперечного сечения бруса: </a:t>
            </a:r>
          </a:p>
          <a:p>
            <a:pPr>
              <a:defRPr/>
            </a:pPr>
            <a:r>
              <a:rPr lang="ru-RU" dirty="0">
                <a:solidFill>
                  <a:prstClr val="black"/>
                </a:solidFill>
                <a:cs typeface="Arial" panose="020B0604020202020204" pitchFamily="34" charset="0"/>
              </a:rPr>
              <a:t>          ширина понизу……..300 мм;</a:t>
            </a:r>
          </a:p>
          <a:p>
            <a:pPr>
              <a:defRPr/>
            </a:pPr>
            <a:r>
              <a:rPr lang="ru-RU" dirty="0">
                <a:solidFill>
                  <a:prstClr val="black"/>
                </a:solidFill>
                <a:cs typeface="Arial" panose="020B0604020202020204" pitchFamily="34" charset="0"/>
              </a:rPr>
              <a:t>          ширина поверху……</a:t>
            </a:r>
            <a:r>
              <a:rPr lang="ru-RU" dirty="0">
                <a:solidFill>
                  <a:prstClr val="black"/>
                </a:solidFill>
                <a:cs typeface="Arial" panose="020B0604020202020204" pitchFamily="34" charset="0"/>
              </a:rPr>
              <a:t>240 (220*) мм</a:t>
            </a:r>
            <a:r>
              <a:rPr lang="ru-RU" dirty="0">
                <a:solidFill>
                  <a:prstClr val="black"/>
                </a:solidFill>
                <a:cs typeface="Arial" panose="020B0604020202020204" pitchFamily="34" charset="0"/>
              </a:rPr>
              <a:t>;</a:t>
            </a:r>
          </a:p>
          <a:p>
            <a:pPr>
              <a:defRPr/>
            </a:pPr>
            <a:r>
              <a:rPr lang="ru-RU" dirty="0">
                <a:solidFill>
                  <a:prstClr val="black"/>
                </a:solidFill>
                <a:cs typeface="Arial" panose="020B0604020202020204" pitchFamily="34" charset="0"/>
              </a:rPr>
              <a:t>          высота……………….220 мм.</a:t>
            </a:r>
          </a:p>
          <a:p>
            <a:pPr marL="315039" indent="-315039"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prstClr val="black"/>
                </a:solidFill>
                <a:cs typeface="Arial" panose="020B0604020202020204" pitchFamily="34" charset="0"/>
              </a:rPr>
              <a:t>расчетные нагрузки подвижного состава (нагрузка на ось) - не менее 270 кН</a:t>
            </a:r>
            <a:r>
              <a:rPr lang="ru-RU" dirty="0">
                <a:solidFill>
                  <a:prstClr val="black"/>
                </a:solidFill>
                <a:cs typeface="Arial" panose="020B0604020202020204" pitchFamily="34" charset="0"/>
              </a:rPr>
              <a:t>;</a:t>
            </a:r>
          </a:p>
          <a:p>
            <a:pPr marL="315039" indent="-315039"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prstClr val="black"/>
                </a:solidFill>
                <a:cs typeface="Arial" panose="020B0604020202020204" pitchFamily="34" charset="0"/>
              </a:rPr>
              <a:t>скорости движения – не менее 250 км/ч;</a:t>
            </a:r>
            <a:endParaRPr lang="ru-RU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315039" indent="-315039"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prstClr val="black"/>
                </a:solidFill>
                <a:cs typeface="Arial" panose="020B0604020202020204" pitchFamily="34" charset="0"/>
              </a:rPr>
              <a:t>Варианты рельсовых скреплений по требования заказчика (кроме анкерных).</a:t>
            </a:r>
          </a:p>
          <a:p>
            <a:pPr>
              <a:defRPr/>
            </a:pPr>
            <a:endParaRPr lang="ru-RU" dirty="0"/>
          </a:p>
        </p:txBody>
      </p:sp>
      <p:sp>
        <p:nvSpPr>
          <p:cNvPr id="181280" name="Прямоугольник 7"/>
          <p:cNvSpPr>
            <a:spLocks noChangeArrowheads="1"/>
          </p:cNvSpPr>
          <p:nvPr/>
        </p:nvSpPr>
        <p:spPr bwMode="auto">
          <a:xfrm>
            <a:off x="77788" y="7169150"/>
            <a:ext cx="94599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>
                <a:solidFill>
                  <a:srgbClr val="000000"/>
                </a:solidFill>
                <a:cs typeface="Arial" charset="0"/>
              </a:rPr>
              <a:t>*- в экспериментальной форме, моделирующей стендовую технологию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89" name="TextBox 4"/>
          <p:cNvSpPr txBox="1">
            <a:spLocks noChangeArrowheads="1"/>
          </p:cNvSpPr>
          <p:nvPr/>
        </p:nvSpPr>
        <p:spPr bwMode="auto">
          <a:xfrm>
            <a:off x="482600" y="2197100"/>
            <a:ext cx="9979025" cy="265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306" tIns="52153" rIns="104306" bIns="52153">
            <a:spAutoFit/>
          </a:bodyPr>
          <a:lstStyle/>
          <a:p>
            <a:pPr algn="ctr">
              <a:defRPr/>
            </a:pPr>
            <a:r>
              <a:rPr lang="ru-RU" sz="2400" b="1" dirty="0">
                <a:ln w="6350"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Надеемся на взаимовыгодное сотрудничество!</a:t>
            </a:r>
          </a:p>
          <a:p>
            <a:pPr algn="ctr">
              <a:defRPr/>
            </a:pPr>
            <a:endParaRPr lang="ru-RU" sz="5500" b="1" dirty="0">
              <a:solidFill>
                <a:srgbClr val="FF3300"/>
              </a:solidFill>
            </a:endParaRPr>
          </a:p>
          <a:p>
            <a:pPr algn="ctr">
              <a:defRPr/>
            </a:pPr>
            <a:r>
              <a:rPr lang="ru-RU" sz="5500" b="1" dirty="0">
                <a:solidFill>
                  <a:schemeClr val="bg1"/>
                </a:solidFill>
              </a:rPr>
              <a:t>СПАСИБО ЗА ВНИМАНИЕ!</a:t>
            </a:r>
          </a:p>
          <a:p>
            <a:pPr>
              <a:defRPr/>
            </a:pPr>
            <a:endParaRPr lang="ru-RU" sz="1600" dirty="0"/>
          </a:p>
          <a:p>
            <a:pPr>
              <a:defRPr/>
            </a:pPr>
            <a:endParaRPr lang="ru-RU" sz="1600" dirty="0"/>
          </a:p>
        </p:txBody>
      </p:sp>
      <p:grpSp>
        <p:nvGrpSpPr>
          <p:cNvPr id="135222" name="Логотип"/>
          <p:cNvGrpSpPr>
            <a:grpSpLocks/>
          </p:cNvGrpSpPr>
          <p:nvPr/>
        </p:nvGrpSpPr>
        <p:grpSpPr bwMode="auto">
          <a:xfrm>
            <a:off x="334963" y="149225"/>
            <a:ext cx="4724400" cy="750888"/>
            <a:chOff x="1000100" y="528300"/>
            <a:chExt cx="3286148" cy="405735"/>
          </a:xfrm>
        </p:grpSpPr>
        <p:graphicFrame>
          <p:nvGraphicFramePr>
            <p:cNvPr id="135220" name="Object 52"/>
            <p:cNvGraphicFramePr>
              <a:graphicFrameLocks noChangeAspect="1"/>
            </p:cNvGraphicFramePr>
            <p:nvPr/>
          </p:nvGraphicFramePr>
          <p:xfrm>
            <a:off x="1000100" y="642918"/>
            <a:ext cx="1314450" cy="219075"/>
          </p:xfrm>
          <a:graphic>
            <a:graphicData uri="http://schemas.openxmlformats.org/presentationml/2006/ole">
              <p:oleObj spid="_x0000_s135220" name="CorelDRAW" r:id="rId3" imgW="1378080" imgH="232920" progId="">
                <p:embed/>
              </p:oleObj>
            </a:graphicData>
          </a:graphic>
        </p:graphicFrame>
        <p:sp>
          <p:nvSpPr>
            <p:cNvPr id="135224" name="Rectangle 7"/>
            <p:cNvSpPr>
              <a:spLocks noChangeArrowheads="1"/>
            </p:cNvSpPr>
            <p:nvPr/>
          </p:nvSpPr>
          <p:spPr bwMode="auto">
            <a:xfrm>
              <a:off x="2286016" y="528300"/>
              <a:ext cx="2000232" cy="4057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defTabSz="1135063"/>
              <a:r>
                <a:rPr lang="ru-RU" sz="1300" b="1">
                  <a:solidFill>
                    <a:srgbClr val="333333"/>
                  </a:solidFill>
                  <a:latin typeface="EuropeExt08"/>
                  <a:cs typeface="Times New Roman" pitchFamily="18" charset="0"/>
                </a:rPr>
                <a:t>Бетонные элементы</a:t>
              </a:r>
            </a:p>
            <a:p>
              <a:pPr defTabSz="1135063" eaLnBrk="0" hangingPunct="0"/>
              <a:r>
                <a:rPr lang="ru-RU" sz="1300" b="1">
                  <a:solidFill>
                    <a:srgbClr val="333333"/>
                  </a:solidFill>
                  <a:latin typeface="EuropeExt08"/>
                  <a:cs typeface="Times New Roman" pitchFamily="18" charset="0"/>
                </a:rPr>
                <a:t>транспорта</a:t>
              </a:r>
              <a:r>
                <a:rPr lang="ru-RU" sz="800"/>
                <a:t> </a:t>
              </a:r>
              <a:endParaRPr lang="ru-RU" sz="2300"/>
            </a:p>
          </p:txBody>
        </p:sp>
      </p:grpSp>
      <p:sp>
        <p:nvSpPr>
          <p:cNvPr id="7" name="Нижний колонтитул 15"/>
          <p:cNvSpPr txBox="1">
            <a:spLocks noGrp="1"/>
          </p:cNvSpPr>
          <p:nvPr/>
        </p:nvSpPr>
        <p:spPr>
          <a:xfrm>
            <a:off x="250825" y="6872288"/>
            <a:ext cx="10442575" cy="401637"/>
          </a:xfrm>
          <a:prstGeom prst="rect">
            <a:avLst/>
          </a:prstGeom>
          <a:noFill/>
        </p:spPr>
        <p:txBody>
          <a:bodyPr lIns="99533" tIns="49769" rIns="99533" bIns="49769" anchor="b"/>
          <a:lstStyle/>
          <a:p>
            <a:pPr algn="ctr">
              <a:defRPr/>
            </a:pPr>
            <a:r>
              <a:rPr lang="ru-RU" sz="1100" dirty="0">
                <a:solidFill>
                  <a:schemeClr val="bg1"/>
                </a:solidFill>
                <a:latin typeface="+mn-lt"/>
              </a:rPr>
              <a:t>ОАО "БЭТ", г. Москва, ул. Н. Басманная, д. 9/2-4, стр. 6, тел. (495) 663-11-33, факс (495) 632-27-17, www.beteltrans.ru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289" name="Рисунок 6" descr="Упрощенная карта России бол. шрифт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2346325"/>
            <a:ext cx="10401300" cy="466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8290" name="Логотип"/>
          <p:cNvGrpSpPr>
            <a:grpSpLocks/>
          </p:cNvGrpSpPr>
          <p:nvPr/>
        </p:nvGrpSpPr>
        <p:grpSpPr bwMode="auto">
          <a:xfrm>
            <a:off x="334963" y="149225"/>
            <a:ext cx="4494212" cy="492125"/>
            <a:chOff x="1000100" y="528300"/>
            <a:chExt cx="3286148" cy="405735"/>
          </a:xfrm>
        </p:grpSpPr>
        <p:graphicFrame>
          <p:nvGraphicFramePr>
            <p:cNvPr id="138288" name="Object 48"/>
            <p:cNvGraphicFramePr>
              <a:graphicFrameLocks noChangeAspect="1"/>
            </p:cNvGraphicFramePr>
            <p:nvPr/>
          </p:nvGraphicFramePr>
          <p:xfrm>
            <a:off x="1000100" y="642918"/>
            <a:ext cx="1314450" cy="219075"/>
          </p:xfrm>
          <a:graphic>
            <a:graphicData uri="http://schemas.openxmlformats.org/presentationml/2006/ole">
              <p:oleObj spid="_x0000_s138288" name="CorelDRAW" r:id="rId4" imgW="1378080" imgH="232920" progId="">
                <p:embed/>
              </p:oleObj>
            </a:graphicData>
          </a:graphic>
        </p:graphicFrame>
        <p:sp>
          <p:nvSpPr>
            <p:cNvPr id="138296" name="Rectangle 7"/>
            <p:cNvSpPr>
              <a:spLocks noChangeArrowheads="1"/>
            </p:cNvSpPr>
            <p:nvPr/>
          </p:nvSpPr>
          <p:spPr bwMode="auto">
            <a:xfrm>
              <a:off x="2286016" y="528300"/>
              <a:ext cx="2000232" cy="4057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defTabSz="1135063"/>
              <a:r>
                <a:rPr lang="ru-RU" sz="1300" b="1">
                  <a:solidFill>
                    <a:srgbClr val="333333"/>
                  </a:solidFill>
                  <a:latin typeface="EuropeExt08"/>
                  <a:cs typeface="Times New Roman" pitchFamily="18" charset="0"/>
                </a:rPr>
                <a:t>Бетонные элементы</a:t>
              </a:r>
            </a:p>
            <a:p>
              <a:pPr defTabSz="1135063" eaLnBrk="0" hangingPunct="0"/>
              <a:r>
                <a:rPr lang="ru-RU" sz="1300" b="1">
                  <a:solidFill>
                    <a:srgbClr val="333333"/>
                  </a:solidFill>
                  <a:latin typeface="EuropeExt08"/>
                  <a:cs typeface="Times New Roman" pitchFamily="18" charset="0"/>
                </a:rPr>
                <a:t>транспорта</a:t>
              </a:r>
              <a:r>
                <a:rPr lang="ru-RU" sz="800"/>
                <a:t> </a:t>
              </a:r>
              <a:endParaRPr lang="ru-RU" sz="2300"/>
            </a:p>
          </p:txBody>
        </p:sp>
      </p:grpSp>
      <p:sp>
        <p:nvSpPr>
          <p:cNvPr id="138291" name="Нижний колонтитул 13"/>
          <p:cNvSpPr>
            <a:spLocks noGrp="1"/>
          </p:cNvSpPr>
          <p:nvPr>
            <p:ph type="ftr" sz="quarter" idx="11"/>
          </p:nvPr>
        </p:nvSpPr>
        <p:spPr bwMode="auto">
          <a:xfrm>
            <a:off x="166688" y="7116763"/>
            <a:ext cx="10233025" cy="444500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ru-RU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ОАО "БЭТ", г. Москва, ул. Н. Басманная, д. 9/2-4, стр. 6, тел. (495) 663-11-33, факс (495)632-27-17, www.beteltrans.ru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5763" y="1190625"/>
            <a:ext cx="3062287" cy="1644650"/>
          </a:xfrm>
          <a:prstGeom prst="rect">
            <a:avLst/>
          </a:prstGeom>
          <a:noFill/>
        </p:spPr>
        <p:txBody>
          <a:bodyPr lIns="104306" tIns="52153" rIns="104306" bIns="52153">
            <a:spAutoFit/>
          </a:bodyPr>
          <a:lstStyle/>
          <a:p>
            <a:pPr>
              <a:defRPr/>
            </a:pPr>
            <a:endParaRPr lang="ru-RU" sz="1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 составе компании:</a:t>
            </a:r>
          </a:p>
          <a:p>
            <a:pPr>
              <a:defRPr/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9 заводов -филиалов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  <a:endParaRPr lang="ru-RU" sz="1600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Технологических  линий: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endParaRPr lang="ru-RU" sz="1600" b="1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ru-RU" sz="1600" b="1" dirty="0">
                <a:solidFill>
                  <a:schemeClr val="bg1"/>
                </a:solidFill>
              </a:rPr>
              <a:t>38</a:t>
            </a:r>
            <a:r>
              <a:rPr lang="ru-RU" sz="1600" dirty="0">
                <a:solidFill>
                  <a:schemeClr val="bg1"/>
                </a:solidFill>
              </a:rPr>
              <a:t> по </a:t>
            </a:r>
            <a:r>
              <a:rPr lang="ru-RU" sz="1600" dirty="0">
                <a:solidFill>
                  <a:schemeClr val="bg1"/>
                </a:solidFill>
              </a:rPr>
              <a:t>производству </a:t>
            </a:r>
            <a:r>
              <a:rPr lang="ru-RU" sz="1600" dirty="0">
                <a:solidFill>
                  <a:schemeClr val="bg1"/>
                </a:solidFill>
              </a:rPr>
              <a:t>шпал и</a:t>
            </a:r>
            <a:endParaRPr lang="ru-RU" sz="1600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ru-RU" sz="1600" b="1" dirty="0">
                <a:solidFill>
                  <a:schemeClr val="bg1"/>
                </a:solidFill>
              </a:rPr>
              <a:t>4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>
                <a:solidFill>
                  <a:schemeClr val="bg1"/>
                </a:solidFill>
              </a:rPr>
              <a:t>по производству брусьев.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85763" y="763588"/>
            <a:ext cx="10213975" cy="842962"/>
          </a:xfrm>
          <a:prstGeom prst="rect">
            <a:avLst/>
          </a:prstGeom>
          <a:noFill/>
        </p:spPr>
        <p:txBody>
          <a:bodyPr lIns="104306" tIns="52153" rIns="104306" bIns="52153"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ОАО «БЭТ» – крупнейшая в мире компания по производству железобетонных шпал и брусьев для железных дорог.</a:t>
            </a:r>
            <a:endParaRPr lang="ru-RU" sz="1600" dirty="0">
              <a:solidFill>
                <a:schemeClr val="bg1"/>
              </a:solidFill>
            </a:endParaRPr>
          </a:p>
          <a:p>
            <a:pPr>
              <a:defRPr/>
            </a:pPr>
            <a:endParaRPr lang="ru-RU" sz="1600" dirty="0"/>
          </a:p>
        </p:txBody>
      </p:sp>
      <p:sp>
        <p:nvSpPr>
          <p:cNvPr id="16" name="TextBox 15"/>
          <p:cNvSpPr txBox="1"/>
          <p:nvPr/>
        </p:nvSpPr>
        <p:spPr>
          <a:xfrm>
            <a:off x="5492750" y="1117600"/>
            <a:ext cx="5465763" cy="1397000"/>
          </a:xfrm>
          <a:prstGeom prst="rect">
            <a:avLst/>
          </a:prstGeom>
          <a:noFill/>
        </p:spPr>
        <p:txBody>
          <a:bodyPr lIns="104306" tIns="52153" rIns="104306" bIns="52153">
            <a:spAutoFit/>
          </a:bodyPr>
          <a:lstStyle/>
          <a:p>
            <a:pPr>
              <a:defRPr/>
            </a:pPr>
            <a:endParaRPr lang="ru-RU" sz="1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Проектные производственные мощности: </a:t>
            </a:r>
          </a:p>
          <a:p>
            <a:pPr>
              <a:defRPr/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более 10.5 млн. шпал в год и</a:t>
            </a:r>
          </a:p>
          <a:p>
            <a:pPr>
              <a:defRPr/>
            </a:pP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5000 комплектов брусьев для стрелочных переводов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768600" y="2493963"/>
            <a:ext cx="8018463" cy="2720975"/>
          </a:xfrm>
          <a:prstGeom prst="rect">
            <a:avLst/>
          </a:prstGeom>
          <a:noFill/>
        </p:spPr>
        <p:txBody>
          <a:bodyPr lIns="104306" tIns="52153" rIns="104306" bIns="52153">
            <a:spAutoFit/>
          </a:bodyPr>
          <a:lstStyle/>
          <a:p>
            <a:pPr>
              <a:defRPr/>
            </a:pPr>
            <a:endParaRPr lang="ru-RU" sz="1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Номенклатура продукции: </a:t>
            </a:r>
          </a:p>
          <a:p>
            <a:pPr>
              <a:defRPr/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Шпалы под рельсовые скрепления: </a:t>
            </a:r>
          </a:p>
          <a:p>
            <a:pPr>
              <a:defRPr/>
            </a:pPr>
            <a:r>
              <a:rPr lang="ru-RU" sz="1600" b="1" dirty="0">
                <a:solidFill>
                  <a:schemeClr val="bg1"/>
                </a:solidFill>
                <a:cs typeface="Times New Roman" pitchFamily="18" charset="0"/>
              </a:rPr>
              <a:t>-</a:t>
            </a:r>
            <a:r>
              <a:rPr lang="ru-RU" sz="1600" b="1" dirty="0" err="1">
                <a:solidFill>
                  <a:schemeClr val="bg1"/>
                </a:solidFill>
                <a:cs typeface="Times New Roman" pitchFamily="18" charset="0"/>
              </a:rPr>
              <a:t>клеммно</a:t>
            </a:r>
            <a:r>
              <a:rPr lang="ru-RU" sz="1600" b="1" dirty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chemeClr val="bg1"/>
                </a:solidFill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bg1"/>
                </a:solidFill>
                <a:cs typeface="Times New Roman" pitchFamily="18" charset="0"/>
              </a:rPr>
              <a:t>болтовые</a:t>
            </a:r>
            <a:r>
              <a:rPr lang="ru-RU" sz="1600" dirty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ru-RU" sz="1600" dirty="0">
                <a:solidFill>
                  <a:schemeClr val="bg1"/>
                </a:solidFill>
                <a:cs typeface="Times New Roman" pitchFamily="18" charset="0"/>
              </a:rPr>
              <a:t>КБ-65 , ЖБР-65; </a:t>
            </a:r>
            <a:endParaRPr lang="ru-RU" sz="1600" dirty="0">
              <a:solidFill>
                <a:schemeClr val="bg1"/>
              </a:solidFill>
              <a:cs typeface="Times New Roman" pitchFamily="18" charset="0"/>
            </a:endParaRPr>
          </a:p>
          <a:p>
            <a:pPr>
              <a:defRPr/>
            </a:pPr>
            <a:r>
              <a:rPr lang="ru-RU" sz="1600" b="1" dirty="0">
                <a:solidFill>
                  <a:schemeClr val="bg1"/>
                </a:solidFill>
                <a:cs typeface="Times New Roman" pitchFamily="18" charset="0"/>
              </a:rPr>
              <a:t>-шурупно-</a:t>
            </a:r>
            <a:r>
              <a:rPr lang="ru-RU" sz="1600" b="1" dirty="0" err="1">
                <a:solidFill>
                  <a:schemeClr val="bg1"/>
                </a:solidFill>
                <a:cs typeface="Times New Roman" pitchFamily="18" charset="0"/>
              </a:rPr>
              <a:t>дюбельные</a:t>
            </a:r>
            <a:r>
              <a:rPr lang="ru-RU" sz="1600" b="1" dirty="0">
                <a:solidFill>
                  <a:schemeClr val="bg1"/>
                </a:solidFill>
                <a:cs typeface="Times New Roman" pitchFamily="18" charset="0"/>
              </a:rPr>
              <a:t>:</a:t>
            </a:r>
            <a:r>
              <a:rPr lang="ru-RU" sz="1600" dirty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ru-RU" sz="1600" dirty="0">
                <a:solidFill>
                  <a:schemeClr val="bg1"/>
                </a:solidFill>
                <a:cs typeface="Times New Roman" pitchFamily="18" charset="0"/>
              </a:rPr>
              <a:t>ЖБР-65Ш ,ЖБР -65 ПШ, ЖБР-65 ПШМ, 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W30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chemeClr val="bg1"/>
                </a:solidFill>
                <a:cs typeface="Times New Roman" pitchFamily="18" charset="0"/>
              </a:rPr>
              <a:t>«</a:t>
            </a:r>
            <a:r>
              <a:rPr lang="ru-RU" sz="1600" dirty="0" err="1">
                <a:solidFill>
                  <a:schemeClr val="bg1"/>
                </a:solidFill>
                <a:cs typeface="Times New Roman" pitchFamily="18" charset="0"/>
              </a:rPr>
              <a:t>Фоссло</a:t>
            </a:r>
            <a:r>
              <a:rPr lang="ru-RU" sz="1600" dirty="0">
                <a:solidFill>
                  <a:schemeClr val="bg1"/>
                </a:solidFill>
                <a:cs typeface="Times New Roman" pitchFamily="18" charset="0"/>
              </a:rPr>
              <a:t>»;</a:t>
            </a:r>
          </a:p>
          <a:p>
            <a:pPr>
              <a:defRPr/>
            </a:pPr>
            <a:r>
              <a:rPr lang="ru-RU" sz="1600" b="1" dirty="0">
                <a:solidFill>
                  <a:schemeClr val="bg1"/>
                </a:solidFill>
                <a:cs typeface="Times New Roman" pitchFamily="18" charset="0"/>
              </a:rPr>
              <a:t>-анкерные </a:t>
            </a:r>
            <a:r>
              <a:rPr lang="ru-RU" sz="1600" dirty="0">
                <a:solidFill>
                  <a:schemeClr val="bg1"/>
                </a:solidFill>
                <a:cs typeface="Times New Roman" pitchFamily="18" charset="0"/>
              </a:rPr>
              <a:t>АРС </a:t>
            </a:r>
            <a:r>
              <a:rPr lang="ru-RU" sz="1600" dirty="0">
                <a:solidFill>
                  <a:schemeClr val="bg1"/>
                </a:solidFill>
                <a:cs typeface="Times New Roman" pitchFamily="18" charset="0"/>
              </a:rPr>
              <a:t>и </a:t>
            </a:r>
            <a:r>
              <a:rPr lang="ru-RU" sz="1600" dirty="0" err="1">
                <a:solidFill>
                  <a:schemeClr val="bg1"/>
                </a:solidFill>
                <a:cs typeface="Times New Roman" pitchFamily="18" charset="0"/>
              </a:rPr>
              <a:t>Пандрол</a:t>
            </a:r>
            <a:r>
              <a:rPr lang="ru-RU" sz="1600" dirty="0">
                <a:solidFill>
                  <a:schemeClr val="bg1"/>
                </a:solidFill>
                <a:cs typeface="Times New Roman" pitchFamily="18" charset="0"/>
              </a:rPr>
              <a:t>. </a:t>
            </a:r>
            <a:endParaRPr lang="ru-RU" sz="1600" dirty="0">
              <a:solidFill>
                <a:schemeClr val="bg1"/>
              </a:solidFill>
              <a:cs typeface="Times New Roman" pitchFamily="18" charset="0"/>
            </a:endParaRPr>
          </a:p>
          <a:p>
            <a:pPr>
              <a:defRPr/>
            </a:pPr>
            <a:r>
              <a:rPr lang="ru-RU" b="1" dirty="0">
                <a:solidFill>
                  <a:schemeClr val="bg1"/>
                </a:solidFill>
              </a:rPr>
              <a:t>Брусья </a:t>
            </a:r>
            <a:r>
              <a:rPr lang="ru-RU" sz="1600" dirty="0">
                <a:solidFill>
                  <a:schemeClr val="bg1"/>
                </a:solidFill>
              </a:rPr>
              <a:t>для 20 </a:t>
            </a:r>
            <a:r>
              <a:rPr lang="ru-RU" sz="1600" dirty="0">
                <a:solidFill>
                  <a:schemeClr val="bg1"/>
                </a:solidFill>
              </a:rPr>
              <a:t>проектов </a:t>
            </a:r>
            <a:r>
              <a:rPr lang="ru-RU" sz="1600" dirty="0">
                <a:solidFill>
                  <a:schemeClr val="bg1"/>
                </a:solidFill>
              </a:rPr>
              <a:t>стрелочных </a:t>
            </a:r>
            <a:r>
              <a:rPr lang="ru-RU" sz="1600" dirty="0">
                <a:solidFill>
                  <a:schemeClr val="bg1"/>
                </a:solidFill>
              </a:rPr>
              <a:t>перевода и съездов марок 1/6,1/9,1/11, 1/18</a:t>
            </a:r>
          </a:p>
          <a:p>
            <a:pPr>
              <a:defRPr/>
            </a:pPr>
            <a:r>
              <a:rPr lang="ru-RU" sz="1600" dirty="0">
                <a:solidFill>
                  <a:schemeClr val="bg1"/>
                </a:solidFill>
                <a:cs typeface="Times New Roman" pitchFamily="18" charset="0"/>
              </a:rPr>
              <a:t>           </a:t>
            </a:r>
            <a:endParaRPr lang="ru-RU" sz="1600" dirty="0">
              <a:solidFill>
                <a:schemeClr val="bg1"/>
              </a:solidFill>
              <a:cs typeface="Times New Roman" pitchFamily="18" charset="0"/>
            </a:endParaRPr>
          </a:p>
          <a:p>
            <a:pPr>
              <a:defRPr/>
            </a:pPr>
            <a:endParaRPr lang="ru-RU" dirty="0">
              <a:solidFill>
                <a:schemeClr val="bg1"/>
              </a:solidFill>
              <a:cs typeface="Times New Roman" pitchFamily="18" charset="0"/>
            </a:endParaRPr>
          </a:p>
          <a:p>
            <a:pPr>
              <a:defRPr/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ru-RU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674292" y="1157284"/>
            <a:ext cx="7848872" cy="1111179"/>
          </a:xfrm>
          <a:prstGeom prst="rect">
            <a:avLst/>
          </a:prstGeom>
          <a:solidFill>
            <a:srgbClr val="B0E8D3"/>
          </a:solidFill>
        </p:spPr>
        <p:style>
          <a:lnRef idx="0">
            <a:schemeClr val="accent2"/>
          </a:lnRef>
          <a:fillRef idx="1003">
            <a:schemeClr val="l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bg1"/>
                </a:solidFill>
                <a:latin typeface="Arial" charset="0"/>
                <a:cs typeface="Arial" charset="0"/>
              </a:rPr>
              <a:t>Основное направление </a:t>
            </a:r>
          </a:p>
          <a:p>
            <a:pPr algn="ctr">
              <a:defRPr/>
            </a:pPr>
            <a:r>
              <a:rPr lang="ru-RU" sz="2400" b="1" dirty="0">
                <a:solidFill>
                  <a:schemeClr val="bg1"/>
                </a:solidFill>
                <a:latin typeface="Arial" charset="0"/>
                <a:cs typeface="Arial" charset="0"/>
              </a:rPr>
              <a:t>развития компании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674292" y="2653623"/>
            <a:ext cx="7848872" cy="2304257"/>
          </a:xfrm>
          <a:prstGeom prst="rect">
            <a:avLst/>
          </a:prstGeom>
          <a:solidFill>
            <a:srgbClr val="B0E8D3"/>
          </a:solidFill>
        </p:spPr>
        <p:style>
          <a:lnRef idx="0">
            <a:schemeClr val="accent2"/>
          </a:lnRef>
          <a:fillRef idx="1003">
            <a:schemeClr val="l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bg1"/>
                </a:solidFill>
                <a:latin typeface="Arial" charset="0"/>
                <a:cs typeface="Arial" charset="0"/>
              </a:rPr>
              <a:t>Разработка и внедрение в производство новых </a:t>
            </a:r>
            <a:endParaRPr lang="ru-RU" sz="2400" b="1" dirty="0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ru-RU" sz="2400" b="1" dirty="0">
                <a:solidFill>
                  <a:schemeClr val="bg1"/>
                </a:solidFill>
                <a:latin typeface="Arial" charset="0"/>
                <a:cs typeface="Arial" charset="0"/>
              </a:rPr>
              <a:t>железобетонных конструкций </a:t>
            </a:r>
            <a:r>
              <a:rPr lang="ru-RU" sz="2400" b="1" dirty="0">
                <a:solidFill>
                  <a:schemeClr val="bg1"/>
                </a:solidFill>
                <a:latin typeface="Arial" charset="0"/>
                <a:cs typeface="Arial" charset="0"/>
              </a:rPr>
              <a:t>верхнего </a:t>
            </a:r>
          </a:p>
          <a:p>
            <a:pPr algn="ctr">
              <a:defRPr/>
            </a:pPr>
            <a:r>
              <a:rPr lang="ru-RU" sz="2400" b="1" dirty="0">
                <a:solidFill>
                  <a:schemeClr val="bg1"/>
                </a:solidFill>
                <a:latin typeface="Arial" charset="0"/>
                <a:cs typeface="Arial" charset="0"/>
              </a:rPr>
              <a:t>строения </a:t>
            </a:r>
            <a:r>
              <a:rPr lang="ru-RU" sz="2400" b="1" dirty="0">
                <a:solidFill>
                  <a:schemeClr val="bg1"/>
                </a:solidFill>
                <a:latin typeface="Arial" charset="0"/>
                <a:cs typeface="Arial" charset="0"/>
              </a:rPr>
              <a:t>пути для городского транспорта.</a:t>
            </a:r>
            <a:endParaRPr lang="ru-RU" sz="24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grpSp>
        <p:nvGrpSpPr>
          <p:cNvPr id="166983" name="Логотип"/>
          <p:cNvGrpSpPr>
            <a:grpSpLocks/>
          </p:cNvGrpSpPr>
          <p:nvPr/>
        </p:nvGrpSpPr>
        <p:grpSpPr bwMode="auto">
          <a:xfrm>
            <a:off x="334963" y="149225"/>
            <a:ext cx="4494212" cy="492125"/>
            <a:chOff x="1000100" y="528300"/>
            <a:chExt cx="3286148" cy="405735"/>
          </a:xfrm>
        </p:grpSpPr>
        <p:graphicFrame>
          <p:nvGraphicFramePr>
            <p:cNvPr id="166976" name="Object 64"/>
            <p:cNvGraphicFramePr>
              <a:graphicFrameLocks noChangeAspect="1"/>
            </p:cNvGraphicFramePr>
            <p:nvPr/>
          </p:nvGraphicFramePr>
          <p:xfrm>
            <a:off x="1000100" y="642918"/>
            <a:ext cx="1314450" cy="219075"/>
          </p:xfrm>
          <a:graphic>
            <a:graphicData uri="http://schemas.openxmlformats.org/presentationml/2006/ole">
              <p:oleObj spid="_x0000_s166976" name="CorelDRAW" r:id="rId3" imgW="1378080" imgH="232920" progId="">
                <p:embed/>
              </p:oleObj>
            </a:graphicData>
          </a:graphic>
        </p:graphicFrame>
        <p:sp>
          <p:nvSpPr>
            <p:cNvPr id="166993" name="Rectangle 7"/>
            <p:cNvSpPr>
              <a:spLocks noChangeArrowheads="1"/>
            </p:cNvSpPr>
            <p:nvPr/>
          </p:nvSpPr>
          <p:spPr bwMode="auto">
            <a:xfrm>
              <a:off x="2286016" y="528300"/>
              <a:ext cx="2000232" cy="4057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defTabSz="1135063"/>
              <a:r>
                <a:rPr lang="ru-RU" sz="1300" b="1">
                  <a:solidFill>
                    <a:srgbClr val="333333"/>
                  </a:solidFill>
                  <a:latin typeface="EuropeExt08"/>
                  <a:cs typeface="Times New Roman" pitchFamily="18" charset="0"/>
                </a:rPr>
                <a:t>Бетонные элементы</a:t>
              </a:r>
            </a:p>
            <a:p>
              <a:pPr defTabSz="1135063" eaLnBrk="0" hangingPunct="0"/>
              <a:r>
                <a:rPr lang="ru-RU" sz="1300" b="1">
                  <a:solidFill>
                    <a:srgbClr val="333333"/>
                  </a:solidFill>
                  <a:latin typeface="EuropeExt08"/>
                  <a:cs typeface="Times New Roman" pitchFamily="18" charset="0"/>
                </a:rPr>
                <a:t>транспорта</a:t>
              </a:r>
              <a:r>
                <a:rPr lang="ru-RU" sz="800"/>
                <a:t> </a:t>
              </a:r>
              <a:endParaRPr lang="ru-RU" sz="2300"/>
            </a:p>
          </p:txBody>
        </p:sp>
      </p:grpSp>
      <p:sp>
        <p:nvSpPr>
          <p:cNvPr id="2" name="Стрелка вниз 1"/>
          <p:cNvSpPr/>
          <p:nvPr/>
        </p:nvSpPr>
        <p:spPr>
          <a:xfrm>
            <a:off x="5203825" y="2305050"/>
            <a:ext cx="788988" cy="360363"/>
          </a:xfrm>
          <a:prstGeom prst="downArrow">
            <a:avLst/>
          </a:prstGeom>
          <a:solidFill>
            <a:srgbClr val="FFD3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683517" y="5724847"/>
            <a:ext cx="3555752" cy="1111179"/>
          </a:xfrm>
          <a:prstGeom prst="rect">
            <a:avLst/>
          </a:prstGeom>
          <a:solidFill>
            <a:srgbClr val="B0E8D3"/>
          </a:solidFill>
        </p:spPr>
        <p:style>
          <a:lnRef idx="0">
            <a:schemeClr val="accent2"/>
          </a:lnRef>
          <a:fillRef idx="1003">
            <a:schemeClr val="l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bg1"/>
                </a:solidFill>
                <a:latin typeface="Arial" charset="0"/>
                <a:cs typeface="Arial" charset="0"/>
              </a:rPr>
              <a:t>Трамвай </a:t>
            </a:r>
            <a:endParaRPr lang="ru-RU" sz="24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974495" y="5726831"/>
            <a:ext cx="3555752" cy="1111179"/>
          </a:xfrm>
          <a:prstGeom prst="rect">
            <a:avLst/>
          </a:prstGeom>
          <a:solidFill>
            <a:srgbClr val="B0E8D3"/>
          </a:solidFill>
        </p:spPr>
        <p:style>
          <a:lnRef idx="0">
            <a:schemeClr val="accent2"/>
          </a:lnRef>
          <a:fillRef idx="1003">
            <a:schemeClr val="l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bg1"/>
                </a:solidFill>
                <a:latin typeface="Arial" charset="0"/>
                <a:cs typeface="Arial" charset="0"/>
              </a:rPr>
              <a:t>Метрополитен </a:t>
            </a:r>
            <a:endParaRPr lang="ru-RU" sz="24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3617913" y="5005388"/>
            <a:ext cx="433387" cy="719137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7342188" y="5005388"/>
            <a:ext cx="431800" cy="719137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53F102-5EA8-4E0E-8258-7A1CA5606FE1}" type="slidenum">
              <a:rPr lang="ru-RU"/>
              <a:pPr>
                <a:defRPr/>
              </a:pPr>
              <a:t>4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134938" y="749300"/>
            <a:ext cx="10080625" cy="482600"/>
          </a:xfrm>
          <a:prstGeom prst="rect">
            <a:avLst/>
          </a:prstGeom>
          <a:noFill/>
        </p:spPr>
        <p:txBody>
          <a:bodyPr lIns="116824" tIns="58412" rIns="116824" bIns="58412"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Железобетонные шпалы </a:t>
            </a: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для трамвайных </a:t>
            </a: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линий </a:t>
            </a:r>
            <a:endParaRPr lang="ru-RU" sz="2400" dirty="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84346" name="Объект 2"/>
          <p:cNvSpPr>
            <a:spLocks/>
          </p:cNvSpPr>
          <p:nvPr/>
        </p:nvSpPr>
        <p:spPr bwMode="auto">
          <a:xfrm>
            <a:off x="95250" y="1160463"/>
            <a:ext cx="5329238" cy="171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569" tIns="49785" rIns="99569" bIns="49785"/>
          <a:lstStyle/>
          <a:p>
            <a:pPr marL="85725" indent="63500"/>
            <a:r>
              <a:rPr lang="ru-RU" sz="1600" b="1">
                <a:solidFill>
                  <a:schemeClr val="bg1"/>
                </a:solidFill>
                <a:latin typeface="Times New Roman" pitchFamily="18" charset="0"/>
              </a:rPr>
              <a:t>типа ШТ </a:t>
            </a:r>
            <a:r>
              <a:rPr lang="ru-RU" sz="1600">
                <a:solidFill>
                  <a:schemeClr val="bg1"/>
                </a:solidFill>
                <a:latin typeface="Times New Roman" pitchFamily="18" charset="0"/>
              </a:rPr>
              <a:t>с</a:t>
            </a:r>
            <a:r>
              <a:rPr lang="ru-RU" sz="1600">
                <a:solidFill>
                  <a:schemeClr val="bg1"/>
                </a:solidFill>
              </a:rPr>
              <a:t> </a:t>
            </a:r>
            <a:r>
              <a:rPr lang="ru-RU" sz="1600">
                <a:solidFill>
                  <a:schemeClr val="bg1"/>
                </a:solidFill>
                <a:latin typeface="Times New Roman" pitchFamily="18" charset="0"/>
              </a:rPr>
              <a:t>рельсами типов Р65,  Р50  и Т62  и промежуточным  анкерным скреплением  FASTCLIP.</a:t>
            </a:r>
          </a:p>
          <a:p>
            <a:pPr marL="85725" indent="63500"/>
            <a:r>
              <a:rPr lang="ru-RU" sz="1600">
                <a:solidFill>
                  <a:schemeClr val="bg1"/>
                </a:solidFill>
                <a:latin typeface="Times New Roman" pitchFamily="18" charset="0"/>
              </a:rPr>
              <a:t>Типы шпал:</a:t>
            </a:r>
          </a:p>
          <a:p>
            <a:pPr marL="85725" indent="63500"/>
            <a:r>
              <a:rPr lang="ru-RU" sz="1600" b="1">
                <a:solidFill>
                  <a:schemeClr val="bg1"/>
                </a:solidFill>
                <a:latin typeface="Times New Roman" pitchFamily="18" charset="0"/>
              </a:rPr>
              <a:t>ШТ-01</a:t>
            </a:r>
            <a:r>
              <a:rPr lang="ru-RU" sz="1600">
                <a:solidFill>
                  <a:schemeClr val="bg1"/>
                </a:solidFill>
                <a:latin typeface="Times New Roman" pitchFamily="18" charset="0"/>
              </a:rPr>
              <a:t> для рельсовой колеи 1524мм с рельсом Р65</a:t>
            </a:r>
          </a:p>
          <a:p>
            <a:pPr marL="85725" indent="63500"/>
            <a:r>
              <a:rPr lang="ru-RU" sz="1600" b="1">
                <a:solidFill>
                  <a:schemeClr val="bg1"/>
                </a:solidFill>
                <a:latin typeface="Times New Roman" pitchFamily="18" charset="0"/>
              </a:rPr>
              <a:t>ШТ-01-62</a:t>
            </a:r>
            <a:r>
              <a:rPr lang="ru-RU" sz="1600">
                <a:solidFill>
                  <a:schemeClr val="bg1"/>
                </a:solidFill>
                <a:latin typeface="Times New Roman" pitchFamily="18" charset="0"/>
              </a:rPr>
              <a:t> для рельсовой колеи 1528мм с рельсом Т62</a:t>
            </a:r>
          </a:p>
          <a:p>
            <a:pPr marL="85725" indent="63500"/>
            <a:r>
              <a:rPr lang="ru-RU" sz="1600" b="1">
                <a:solidFill>
                  <a:schemeClr val="bg1"/>
                </a:solidFill>
                <a:latin typeface="Times New Roman" pitchFamily="18" charset="0"/>
              </a:rPr>
              <a:t>ШТ-01-50 </a:t>
            </a:r>
            <a:r>
              <a:rPr lang="ru-RU" sz="1600">
                <a:solidFill>
                  <a:schemeClr val="bg1"/>
                </a:solidFill>
                <a:latin typeface="Times New Roman" pitchFamily="18" charset="0"/>
              </a:rPr>
              <a:t>для рельсовой колеи 1524мм с рельсом Р50.</a:t>
            </a:r>
          </a:p>
          <a:p>
            <a:pPr marL="85725" indent="63500"/>
            <a:endParaRPr lang="ru-RU" sz="1600" b="1">
              <a:solidFill>
                <a:schemeClr val="bg1"/>
              </a:solidFill>
              <a:latin typeface="Times New Roman" pitchFamily="18" charset="0"/>
            </a:endParaRPr>
          </a:p>
          <a:p>
            <a:pPr marL="85725" indent="63500"/>
            <a:endParaRPr lang="ru-RU" sz="1700" b="1">
              <a:solidFill>
                <a:schemeClr val="bg1"/>
              </a:solidFill>
              <a:latin typeface="Times New Roman" pitchFamily="18" charset="0"/>
            </a:endParaRPr>
          </a:p>
          <a:p>
            <a:pPr marL="85725" indent="63500"/>
            <a:endParaRPr lang="ru-RU" sz="1700" b="1">
              <a:solidFill>
                <a:schemeClr val="bg1"/>
              </a:solidFill>
              <a:latin typeface="Times New Roman" pitchFamily="18" charset="0"/>
            </a:endParaRPr>
          </a:p>
          <a:p>
            <a:pPr marL="85725" indent="63500"/>
            <a:endParaRPr lang="ru-RU" sz="1700" b="1">
              <a:solidFill>
                <a:schemeClr val="bg1"/>
              </a:solidFill>
              <a:latin typeface="Times New Roman" pitchFamily="18" charset="0"/>
            </a:endParaRPr>
          </a:p>
          <a:p>
            <a:pPr marL="85725" indent="63500" algn="just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None/>
            </a:pPr>
            <a:endParaRPr lang="ru-RU" sz="1700" b="1">
              <a:solidFill>
                <a:schemeClr val="bg1"/>
              </a:solidFill>
              <a:latin typeface="Times New Roman" pitchFamily="18" charset="0"/>
            </a:endParaRPr>
          </a:p>
          <a:p>
            <a:pPr marL="85725" indent="63500" algn="just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None/>
            </a:pPr>
            <a:endParaRPr lang="ru-RU" sz="1700">
              <a:solidFill>
                <a:schemeClr val="bg1"/>
              </a:solidFill>
              <a:latin typeface="Times New Roman" pitchFamily="18" charset="0"/>
            </a:endParaRPr>
          </a:p>
          <a:p>
            <a:pPr marL="85725" indent="63500" algn="just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None/>
            </a:pPr>
            <a:endParaRPr lang="ru-RU" sz="1700">
              <a:solidFill>
                <a:schemeClr val="bg1"/>
              </a:solidFill>
              <a:latin typeface="Times New Roman" pitchFamily="18" charset="0"/>
            </a:endParaRPr>
          </a:p>
          <a:p>
            <a:pPr marL="85725" indent="63500" algn="just">
              <a:lnSpc>
                <a:spcPct val="80000"/>
              </a:lnSpc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None/>
            </a:pPr>
            <a:endParaRPr lang="ru-RU" sz="1700" b="1">
              <a:solidFill>
                <a:schemeClr val="bg1"/>
              </a:solidFill>
              <a:latin typeface="Times New Roman" pitchFamily="18" charset="0"/>
            </a:endParaRPr>
          </a:p>
          <a:p>
            <a:pPr marL="85725" indent="63500">
              <a:lnSpc>
                <a:spcPct val="80000"/>
              </a:lnSpc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</a:pPr>
            <a:endParaRPr lang="ru-RU" sz="2600" b="1">
              <a:solidFill>
                <a:schemeClr val="bg1"/>
              </a:solidFill>
              <a:latin typeface="Times New Roman" pitchFamily="18" charset="0"/>
            </a:endParaRPr>
          </a:p>
        </p:txBody>
      </p:sp>
      <p:grpSp>
        <p:nvGrpSpPr>
          <p:cNvPr id="184347" name="Логотип"/>
          <p:cNvGrpSpPr>
            <a:grpSpLocks/>
          </p:cNvGrpSpPr>
          <p:nvPr/>
        </p:nvGrpSpPr>
        <p:grpSpPr bwMode="auto">
          <a:xfrm>
            <a:off x="334963" y="149225"/>
            <a:ext cx="4494212" cy="492125"/>
            <a:chOff x="1000100" y="528300"/>
            <a:chExt cx="3286148" cy="405735"/>
          </a:xfrm>
        </p:grpSpPr>
        <p:graphicFrame>
          <p:nvGraphicFramePr>
            <p:cNvPr id="184343" name="Object 23"/>
            <p:cNvGraphicFramePr>
              <a:graphicFrameLocks noChangeAspect="1"/>
            </p:cNvGraphicFramePr>
            <p:nvPr/>
          </p:nvGraphicFramePr>
          <p:xfrm>
            <a:off x="1000100" y="642918"/>
            <a:ext cx="1314450" cy="219075"/>
          </p:xfrm>
          <a:graphic>
            <a:graphicData uri="http://schemas.openxmlformats.org/presentationml/2006/ole">
              <p:oleObj spid="_x0000_s184343" name="CorelDRAW" r:id="rId3" imgW="1378080" imgH="232920" progId="">
                <p:embed/>
              </p:oleObj>
            </a:graphicData>
          </a:graphic>
        </p:graphicFrame>
        <p:sp>
          <p:nvSpPr>
            <p:cNvPr id="184354" name="Rectangle 7"/>
            <p:cNvSpPr>
              <a:spLocks noChangeArrowheads="1"/>
            </p:cNvSpPr>
            <p:nvPr/>
          </p:nvSpPr>
          <p:spPr bwMode="auto">
            <a:xfrm>
              <a:off x="2286016" y="528300"/>
              <a:ext cx="2000232" cy="4057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defTabSz="1135063"/>
              <a:r>
                <a:rPr lang="ru-RU" sz="1300" b="1">
                  <a:solidFill>
                    <a:srgbClr val="333333"/>
                  </a:solidFill>
                  <a:latin typeface="EuropeExt08"/>
                  <a:cs typeface="Times New Roman" pitchFamily="18" charset="0"/>
                </a:rPr>
                <a:t>Бетонные элементы</a:t>
              </a:r>
            </a:p>
            <a:p>
              <a:pPr defTabSz="1135063" eaLnBrk="0" hangingPunct="0"/>
              <a:r>
                <a:rPr lang="ru-RU" sz="1300" b="1">
                  <a:solidFill>
                    <a:srgbClr val="333333"/>
                  </a:solidFill>
                  <a:latin typeface="EuropeExt08"/>
                  <a:cs typeface="Times New Roman" pitchFamily="18" charset="0"/>
                </a:rPr>
                <a:t>транспорта</a:t>
              </a:r>
              <a:r>
                <a:rPr lang="ru-RU" sz="800"/>
                <a:t> </a:t>
              </a:r>
              <a:endParaRPr lang="ru-RU" sz="2300"/>
            </a:p>
          </p:txBody>
        </p:sp>
      </p:grpSp>
      <p:pic>
        <p:nvPicPr>
          <p:cNvPr id="184348" name="Рисунок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67388" y="1127125"/>
            <a:ext cx="3978275" cy="232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9" name="Объект 2"/>
          <p:cNvSpPr>
            <a:spLocks/>
          </p:cNvSpPr>
          <p:nvPr/>
        </p:nvSpPr>
        <p:spPr bwMode="auto">
          <a:xfrm>
            <a:off x="7343775" y="2825750"/>
            <a:ext cx="3673475" cy="88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569" tIns="49785" rIns="99569" bIns="49785"/>
          <a:lstStyle/>
          <a:p>
            <a:pPr marL="85725" indent="63500"/>
            <a:r>
              <a:rPr lang="ru-RU" sz="1400" b="1">
                <a:solidFill>
                  <a:schemeClr val="bg1"/>
                </a:solidFill>
                <a:latin typeface="Times New Roman" pitchFamily="18" charset="0"/>
              </a:rPr>
              <a:t>ТУ 5864-001-09874445-2012</a:t>
            </a:r>
          </a:p>
          <a:p>
            <a:pPr marL="85725" indent="63500"/>
            <a:r>
              <a:rPr lang="ru-RU" sz="1400" b="1">
                <a:solidFill>
                  <a:schemeClr val="bg1"/>
                </a:solidFill>
                <a:latin typeface="Times New Roman" pitchFamily="18" charset="0"/>
              </a:rPr>
              <a:t>Длина шпалы 2500 мм.</a:t>
            </a:r>
          </a:p>
          <a:p>
            <a:pPr marL="85725" indent="63500"/>
            <a:r>
              <a:rPr lang="ru-RU" sz="1400" b="1">
                <a:solidFill>
                  <a:schemeClr val="bg1"/>
                </a:solidFill>
                <a:latin typeface="Times New Roman" pitchFamily="18" charset="0"/>
              </a:rPr>
              <a:t>Справочная масса шпалы 219 кг.</a:t>
            </a:r>
          </a:p>
          <a:p>
            <a:pPr marL="85725" indent="63500"/>
            <a:endParaRPr lang="ru-RU" sz="1700" b="1">
              <a:solidFill>
                <a:schemeClr val="bg1"/>
              </a:solidFill>
              <a:latin typeface="Times New Roman" pitchFamily="18" charset="0"/>
            </a:endParaRPr>
          </a:p>
          <a:p>
            <a:pPr marL="85725" indent="63500"/>
            <a:endParaRPr lang="ru-RU" sz="1700" b="1">
              <a:solidFill>
                <a:schemeClr val="bg1"/>
              </a:solidFill>
              <a:latin typeface="Times New Roman" pitchFamily="18" charset="0"/>
            </a:endParaRPr>
          </a:p>
          <a:p>
            <a:pPr marL="85725" indent="63500" algn="just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None/>
            </a:pPr>
            <a:endParaRPr lang="ru-RU" sz="1700" b="1">
              <a:solidFill>
                <a:schemeClr val="bg1"/>
              </a:solidFill>
              <a:latin typeface="Times New Roman" pitchFamily="18" charset="0"/>
            </a:endParaRPr>
          </a:p>
          <a:p>
            <a:pPr marL="85725" indent="63500" algn="just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None/>
            </a:pPr>
            <a:endParaRPr lang="ru-RU" sz="1700">
              <a:solidFill>
                <a:schemeClr val="bg1"/>
              </a:solidFill>
              <a:latin typeface="Times New Roman" pitchFamily="18" charset="0"/>
            </a:endParaRPr>
          </a:p>
          <a:p>
            <a:pPr marL="85725" indent="63500" algn="just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None/>
            </a:pPr>
            <a:endParaRPr lang="ru-RU" sz="1700">
              <a:solidFill>
                <a:schemeClr val="bg1"/>
              </a:solidFill>
              <a:latin typeface="Times New Roman" pitchFamily="18" charset="0"/>
            </a:endParaRPr>
          </a:p>
          <a:p>
            <a:pPr marL="85725" indent="63500" algn="just">
              <a:lnSpc>
                <a:spcPct val="80000"/>
              </a:lnSpc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None/>
            </a:pPr>
            <a:endParaRPr lang="ru-RU" sz="1700" b="1">
              <a:solidFill>
                <a:schemeClr val="bg1"/>
              </a:solidFill>
              <a:latin typeface="Times New Roman" pitchFamily="18" charset="0"/>
            </a:endParaRPr>
          </a:p>
          <a:p>
            <a:pPr marL="85725" indent="63500">
              <a:lnSpc>
                <a:spcPct val="80000"/>
              </a:lnSpc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</a:pPr>
            <a:endParaRPr lang="ru-RU" sz="2600" b="1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84350" name="Объект 2"/>
          <p:cNvSpPr>
            <a:spLocks/>
          </p:cNvSpPr>
          <p:nvPr/>
        </p:nvSpPr>
        <p:spPr bwMode="auto">
          <a:xfrm>
            <a:off x="161925" y="6156325"/>
            <a:ext cx="10382250" cy="183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569" tIns="49785" rIns="99569" bIns="49785"/>
          <a:lstStyle/>
          <a:p>
            <a:pPr marL="85725" indent="63500"/>
            <a:r>
              <a:rPr lang="ru-RU" sz="1600">
                <a:solidFill>
                  <a:schemeClr val="bg1"/>
                </a:solidFill>
                <a:latin typeface="Times New Roman" pitchFamily="18" charset="0"/>
              </a:rPr>
              <a:t>Шпалы предназначены для трамвайных линий с  расчетными скоростями сообщения менее 24 км/час (обычный трамвай) и более 24 км/час (скоростной трамвай) грузовых и служебных трамвайных линий, а также трамвайных линий расположенных на территории депо, ремонтных мастерских и заводов, разворотных колец. Возможность устройства с данными шпалами конструкций трамвайного пути с верхним покрытием из ж/б плит.</a:t>
            </a:r>
          </a:p>
          <a:p>
            <a:pPr marL="85725" indent="63500"/>
            <a:endParaRPr lang="ru-RU" sz="1600" b="1">
              <a:solidFill>
                <a:schemeClr val="bg1"/>
              </a:solidFill>
              <a:latin typeface="Times New Roman" pitchFamily="18" charset="0"/>
            </a:endParaRPr>
          </a:p>
          <a:p>
            <a:pPr marL="85725" indent="63500"/>
            <a:endParaRPr lang="ru-RU" sz="1700" b="1">
              <a:solidFill>
                <a:schemeClr val="bg1"/>
              </a:solidFill>
              <a:latin typeface="Times New Roman" pitchFamily="18" charset="0"/>
            </a:endParaRPr>
          </a:p>
          <a:p>
            <a:pPr marL="85725" indent="63500"/>
            <a:endParaRPr lang="ru-RU" sz="1700" b="1">
              <a:solidFill>
                <a:schemeClr val="bg1"/>
              </a:solidFill>
              <a:latin typeface="Times New Roman" pitchFamily="18" charset="0"/>
            </a:endParaRPr>
          </a:p>
          <a:p>
            <a:pPr marL="85725" indent="63500"/>
            <a:endParaRPr lang="ru-RU" sz="1700" b="1">
              <a:solidFill>
                <a:schemeClr val="bg1"/>
              </a:solidFill>
              <a:latin typeface="Times New Roman" pitchFamily="18" charset="0"/>
            </a:endParaRPr>
          </a:p>
          <a:p>
            <a:pPr marL="85725" indent="63500" algn="just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None/>
            </a:pPr>
            <a:endParaRPr lang="ru-RU" sz="1700" b="1">
              <a:solidFill>
                <a:schemeClr val="bg1"/>
              </a:solidFill>
              <a:latin typeface="Times New Roman" pitchFamily="18" charset="0"/>
            </a:endParaRPr>
          </a:p>
          <a:p>
            <a:pPr marL="85725" indent="63500" algn="just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None/>
            </a:pPr>
            <a:endParaRPr lang="ru-RU" sz="1700">
              <a:solidFill>
                <a:schemeClr val="bg1"/>
              </a:solidFill>
              <a:latin typeface="Times New Roman" pitchFamily="18" charset="0"/>
            </a:endParaRPr>
          </a:p>
          <a:p>
            <a:pPr marL="85725" indent="63500" algn="just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None/>
            </a:pPr>
            <a:endParaRPr lang="ru-RU" sz="1700">
              <a:solidFill>
                <a:schemeClr val="bg1"/>
              </a:solidFill>
              <a:latin typeface="Times New Roman" pitchFamily="18" charset="0"/>
            </a:endParaRPr>
          </a:p>
          <a:p>
            <a:pPr marL="85725" indent="63500" algn="just">
              <a:lnSpc>
                <a:spcPct val="80000"/>
              </a:lnSpc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None/>
            </a:pPr>
            <a:endParaRPr lang="ru-RU" sz="1700" b="1">
              <a:solidFill>
                <a:schemeClr val="bg1"/>
              </a:solidFill>
              <a:latin typeface="Times New Roman" pitchFamily="18" charset="0"/>
            </a:endParaRPr>
          </a:p>
          <a:p>
            <a:pPr marL="85725" indent="63500">
              <a:lnSpc>
                <a:spcPct val="80000"/>
              </a:lnSpc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</a:pPr>
            <a:endParaRPr lang="ru-RU" sz="2600" b="1">
              <a:solidFill>
                <a:schemeClr val="bg1"/>
              </a:solidFill>
              <a:latin typeface="Times New Roman" pitchFamily="18" charset="0"/>
            </a:endParaRPr>
          </a:p>
        </p:txBody>
      </p:sp>
      <p:pic>
        <p:nvPicPr>
          <p:cNvPr id="184351" name="Рисунок 3"/>
          <p:cNvPicPr>
            <a:picLocks noChangeAspect="1"/>
          </p:cNvPicPr>
          <p:nvPr/>
        </p:nvPicPr>
        <p:blipFill>
          <a:blip r:embed="rId5"/>
          <a:srcRect l="1273"/>
          <a:stretch>
            <a:fillRect/>
          </a:stretch>
        </p:blipFill>
        <p:spPr bwMode="auto">
          <a:xfrm>
            <a:off x="5851525" y="3700463"/>
            <a:ext cx="4064000" cy="247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2" name="Объект 2"/>
          <p:cNvSpPr>
            <a:spLocks/>
          </p:cNvSpPr>
          <p:nvPr/>
        </p:nvSpPr>
        <p:spPr bwMode="auto">
          <a:xfrm>
            <a:off x="109538" y="3957638"/>
            <a:ext cx="5610225" cy="171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569" tIns="49785" rIns="99569" bIns="49785"/>
          <a:lstStyle/>
          <a:p>
            <a:pPr marL="85725" indent="63500"/>
            <a:r>
              <a:rPr lang="ru-RU" sz="1600" b="1">
                <a:solidFill>
                  <a:schemeClr val="bg1"/>
                </a:solidFill>
                <a:latin typeface="Times New Roman" pitchFamily="18" charset="0"/>
              </a:rPr>
              <a:t>ШТ-Ф </a:t>
            </a:r>
            <a:r>
              <a:rPr lang="ru-RU" sz="1600">
                <a:solidFill>
                  <a:schemeClr val="bg1"/>
                </a:solidFill>
                <a:latin typeface="Times New Roman" pitchFamily="18" charset="0"/>
              </a:rPr>
              <a:t>с</a:t>
            </a:r>
            <a:r>
              <a:rPr lang="ru-RU" sz="1600" b="1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ru-RU" sz="1600">
                <a:solidFill>
                  <a:schemeClr val="bg1"/>
                </a:solidFill>
                <a:latin typeface="Times New Roman" pitchFamily="18" charset="0"/>
              </a:rPr>
              <a:t>промежуточным шурупно-дюбельным скреплением  системы </a:t>
            </a:r>
            <a:r>
              <a:rPr lang="en-US" sz="1600">
                <a:solidFill>
                  <a:schemeClr val="bg1"/>
                </a:solidFill>
                <a:latin typeface="Times New Roman" pitchFamily="18" charset="0"/>
              </a:rPr>
              <a:t>W30</a:t>
            </a:r>
            <a:r>
              <a:rPr lang="ru-RU" sz="160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1600">
                <a:solidFill>
                  <a:schemeClr val="bg1"/>
                </a:solidFill>
                <a:latin typeface="Times New Roman" pitchFamily="18" charset="0"/>
              </a:rPr>
              <a:t>TW (</a:t>
            </a:r>
            <a:r>
              <a:rPr lang="ru-RU" sz="1600">
                <a:solidFill>
                  <a:schemeClr val="bg1"/>
                </a:solidFill>
                <a:latin typeface="Times New Roman" pitchFamily="18" charset="0"/>
              </a:rPr>
              <a:t>«Фоссло»).</a:t>
            </a:r>
            <a:r>
              <a:rPr lang="en-US" sz="1600">
                <a:solidFill>
                  <a:schemeClr val="bg1"/>
                </a:solidFill>
                <a:latin typeface="Times New Roman" pitchFamily="18" charset="0"/>
              </a:rPr>
              <a:t> </a:t>
            </a:r>
            <a:endParaRPr lang="ru-RU" sz="1600">
              <a:solidFill>
                <a:schemeClr val="bg1"/>
              </a:solidFill>
              <a:latin typeface="Times New Roman" pitchFamily="18" charset="0"/>
            </a:endParaRPr>
          </a:p>
          <a:p>
            <a:pPr marL="85725" indent="63500"/>
            <a:endParaRPr lang="ru-RU" sz="1600" b="1">
              <a:solidFill>
                <a:schemeClr val="bg1"/>
              </a:solidFill>
              <a:latin typeface="Times New Roman" pitchFamily="18" charset="0"/>
            </a:endParaRPr>
          </a:p>
          <a:p>
            <a:pPr marL="85725" indent="63500"/>
            <a:endParaRPr lang="ru-RU" sz="1700" b="1">
              <a:solidFill>
                <a:schemeClr val="bg1"/>
              </a:solidFill>
              <a:latin typeface="Times New Roman" pitchFamily="18" charset="0"/>
            </a:endParaRPr>
          </a:p>
          <a:p>
            <a:pPr marL="85725" indent="63500"/>
            <a:endParaRPr lang="ru-RU" sz="1700" b="1">
              <a:solidFill>
                <a:schemeClr val="bg1"/>
              </a:solidFill>
              <a:latin typeface="Times New Roman" pitchFamily="18" charset="0"/>
            </a:endParaRPr>
          </a:p>
          <a:p>
            <a:pPr marL="85725" indent="63500"/>
            <a:endParaRPr lang="ru-RU" sz="1700" b="1">
              <a:solidFill>
                <a:schemeClr val="bg1"/>
              </a:solidFill>
              <a:latin typeface="Times New Roman" pitchFamily="18" charset="0"/>
            </a:endParaRPr>
          </a:p>
          <a:p>
            <a:pPr marL="85725" indent="63500" algn="just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None/>
            </a:pPr>
            <a:endParaRPr lang="ru-RU" sz="1700" b="1">
              <a:solidFill>
                <a:schemeClr val="bg1"/>
              </a:solidFill>
              <a:latin typeface="Times New Roman" pitchFamily="18" charset="0"/>
            </a:endParaRPr>
          </a:p>
          <a:p>
            <a:pPr marL="85725" indent="63500" algn="just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None/>
            </a:pPr>
            <a:endParaRPr lang="ru-RU" sz="1700">
              <a:solidFill>
                <a:schemeClr val="bg1"/>
              </a:solidFill>
              <a:latin typeface="Times New Roman" pitchFamily="18" charset="0"/>
            </a:endParaRPr>
          </a:p>
          <a:p>
            <a:pPr marL="85725" indent="63500" algn="just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None/>
            </a:pPr>
            <a:endParaRPr lang="ru-RU" sz="1700">
              <a:solidFill>
                <a:schemeClr val="bg1"/>
              </a:solidFill>
              <a:latin typeface="Times New Roman" pitchFamily="18" charset="0"/>
            </a:endParaRPr>
          </a:p>
          <a:p>
            <a:pPr marL="85725" indent="63500" algn="just">
              <a:lnSpc>
                <a:spcPct val="80000"/>
              </a:lnSpc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None/>
            </a:pPr>
            <a:endParaRPr lang="ru-RU" sz="1700" b="1">
              <a:solidFill>
                <a:schemeClr val="bg1"/>
              </a:solidFill>
              <a:latin typeface="Times New Roman" pitchFamily="18" charset="0"/>
            </a:endParaRPr>
          </a:p>
          <a:p>
            <a:pPr marL="85725" indent="63500">
              <a:lnSpc>
                <a:spcPct val="80000"/>
              </a:lnSpc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</a:pPr>
            <a:endParaRPr lang="ru-RU" sz="2600" b="1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84353" name="Объект 2"/>
          <p:cNvSpPr>
            <a:spLocks/>
          </p:cNvSpPr>
          <p:nvPr/>
        </p:nvSpPr>
        <p:spPr bwMode="auto">
          <a:xfrm>
            <a:off x="7218363" y="5443538"/>
            <a:ext cx="3673475" cy="88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569" tIns="49785" rIns="99569" bIns="49785"/>
          <a:lstStyle/>
          <a:p>
            <a:pPr marL="85725" indent="63500"/>
            <a:r>
              <a:rPr lang="ru-RU" sz="1400" b="1">
                <a:solidFill>
                  <a:schemeClr val="bg1"/>
                </a:solidFill>
                <a:latin typeface="Times New Roman" pitchFamily="18" charset="0"/>
              </a:rPr>
              <a:t>ТУ 5864-012-94137857-2015 (проект)</a:t>
            </a:r>
          </a:p>
          <a:p>
            <a:pPr marL="85725" indent="63500"/>
            <a:r>
              <a:rPr lang="ru-RU" sz="1400" b="1">
                <a:solidFill>
                  <a:schemeClr val="bg1"/>
                </a:solidFill>
                <a:latin typeface="Times New Roman" pitchFamily="18" charset="0"/>
              </a:rPr>
              <a:t>Длина шпалы 2500 мм.</a:t>
            </a:r>
          </a:p>
          <a:p>
            <a:pPr marL="85725" indent="63500"/>
            <a:r>
              <a:rPr lang="ru-RU" sz="1400" b="1">
                <a:solidFill>
                  <a:schemeClr val="bg1"/>
                </a:solidFill>
                <a:latin typeface="Times New Roman" pitchFamily="18" charset="0"/>
              </a:rPr>
              <a:t>Справочная масса шпалы 195 кг.</a:t>
            </a:r>
          </a:p>
          <a:p>
            <a:pPr marL="85725" indent="63500"/>
            <a:endParaRPr lang="ru-RU" sz="1700" b="1">
              <a:solidFill>
                <a:schemeClr val="bg1"/>
              </a:solidFill>
              <a:latin typeface="Times New Roman" pitchFamily="18" charset="0"/>
            </a:endParaRPr>
          </a:p>
          <a:p>
            <a:pPr marL="85725" indent="63500"/>
            <a:endParaRPr lang="ru-RU" sz="1700" b="1">
              <a:solidFill>
                <a:schemeClr val="bg1"/>
              </a:solidFill>
              <a:latin typeface="Times New Roman" pitchFamily="18" charset="0"/>
            </a:endParaRPr>
          </a:p>
          <a:p>
            <a:pPr marL="85725" indent="63500" algn="just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None/>
            </a:pPr>
            <a:endParaRPr lang="ru-RU" sz="1700" b="1">
              <a:solidFill>
                <a:schemeClr val="bg1"/>
              </a:solidFill>
              <a:latin typeface="Times New Roman" pitchFamily="18" charset="0"/>
            </a:endParaRPr>
          </a:p>
          <a:p>
            <a:pPr marL="85725" indent="63500" algn="just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None/>
            </a:pPr>
            <a:endParaRPr lang="ru-RU" sz="1700">
              <a:solidFill>
                <a:schemeClr val="bg1"/>
              </a:solidFill>
              <a:latin typeface="Times New Roman" pitchFamily="18" charset="0"/>
            </a:endParaRPr>
          </a:p>
          <a:p>
            <a:pPr marL="85725" indent="63500" algn="just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None/>
            </a:pPr>
            <a:endParaRPr lang="ru-RU" sz="1700">
              <a:solidFill>
                <a:schemeClr val="bg1"/>
              </a:solidFill>
              <a:latin typeface="Times New Roman" pitchFamily="18" charset="0"/>
            </a:endParaRPr>
          </a:p>
          <a:p>
            <a:pPr marL="85725" indent="63500" algn="just">
              <a:lnSpc>
                <a:spcPct val="80000"/>
              </a:lnSpc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None/>
            </a:pPr>
            <a:endParaRPr lang="ru-RU" sz="1700" b="1">
              <a:solidFill>
                <a:schemeClr val="bg1"/>
              </a:solidFill>
              <a:latin typeface="Times New Roman" pitchFamily="18" charset="0"/>
            </a:endParaRPr>
          </a:p>
          <a:p>
            <a:pPr marL="85725" indent="63500">
              <a:lnSpc>
                <a:spcPct val="80000"/>
              </a:lnSpc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</a:pPr>
            <a:endParaRPr lang="ru-RU" sz="2600" b="1">
              <a:solidFill>
                <a:schemeClr val="bg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92100" y="1081088"/>
            <a:ext cx="10080625" cy="1225550"/>
          </a:xfrm>
          <a:prstGeom prst="rect">
            <a:avLst/>
          </a:prstGeom>
          <a:noFill/>
        </p:spPr>
        <p:txBody>
          <a:bodyPr lIns="116824" tIns="58412" rIns="116824" bIns="58412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Железобетонная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шпала </a:t>
            </a:r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III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-МК</a:t>
            </a:r>
          </a:p>
          <a:p>
            <a:pPr marL="457200" indent="-457200">
              <a:buFontTx/>
              <a:buAutoNum type="arabicPeriod"/>
              <a:defRPr/>
            </a:pP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r>
              <a:rPr lang="ru-RU" sz="2400" b="1" dirty="0">
                <a:solidFill>
                  <a:schemeClr val="bg1"/>
                </a:solidFill>
              </a:rPr>
              <a:t> 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41329" name="Объект 2"/>
          <p:cNvSpPr>
            <a:spLocks/>
          </p:cNvSpPr>
          <p:nvPr/>
        </p:nvSpPr>
        <p:spPr bwMode="auto">
          <a:xfrm>
            <a:off x="166688" y="1433513"/>
            <a:ext cx="10112375" cy="174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569" tIns="49785" rIns="99569" bIns="49785"/>
          <a:lstStyle/>
          <a:p>
            <a:pPr marL="85725" indent="63500" algn="just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None/>
              <a:defRPr/>
            </a:pPr>
            <a:r>
              <a:rPr lang="ru-RU" sz="1600" dirty="0">
                <a:solidFill>
                  <a:schemeClr val="bg1"/>
                </a:solidFill>
                <a:latin typeface="+mn-lt"/>
              </a:rPr>
              <a:t>для </a:t>
            </a:r>
            <a:r>
              <a:rPr lang="ru-RU" sz="1600" dirty="0">
                <a:solidFill>
                  <a:schemeClr val="bg1"/>
                </a:solidFill>
                <a:latin typeface="+mn-lt"/>
              </a:rPr>
              <a:t>открытых железнодорожных путей </a:t>
            </a:r>
            <a:r>
              <a:rPr lang="ru-RU" sz="1600" dirty="0">
                <a:solidFill>
                  <a:schemeClr val="bg1"/>
                </a:solidFill>
                <a:latin typeface="+mn-lt"/>
              </a:rPr>
              <a:t>метрополитена </a:t>
            </a:r>
            <a:r>
              <a:rPr lang="ru-RU" sz="1600" dirty="0">
                <a:solidFill>
                  <a:schemeClr val="bg1"/>
                </a:solidFill>
                <a:latin typeface="+mn-lt"/>
              </a:rPr>
              <a:t>с шириной рельсовой колеи от 1520 до1544 мм в прямых и кривых участках пути, для применения с рельсами Р 50, </a:t>
            </a:r>
            <a:r>
              <a:rPr lang="ru-RU" sz="1600" dirty="0">
                <a:solidFill>
                  <a:schemeClr val="bg1"/>
                </a:solidFill>
                <a:latin typeface="+mn-lt"/>
              </a:rPr>
              <a:t>Р65. </a:t>
            </a:r>
          </a:p>
          <a:p>
            <a:pPr marL="85725" indent="63500" algn="just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None/>
              <a:defRPr/>
            </a:pPr>
            <a:r>
              <a:rPr lang="ru-RU" sz="1600" dirty="0">
                <a:solidFill>
                  <a:schemeClr val="bg1"/>
                </a:solidFill>
                <a:latin typeface="+mn-lt"/>
              </a:rPr>
              <a:t>В шпале применяется шурупно-</a:t>
            </a:r>
            <a:r>
              <a:rPr lang="ru-RU" sz="1600" dirty="0" err="1">
                <a:solidFill>
                  <a:schemeClr val="bg1"/>
                </a:solidFill>
                <a:latin typeface="+mn-lt"/>
              </a:rPr>
              <a:t>дюбельное</a:t>
            </a:r>
            <a:r>
              <a:rPr lang="ru-RU" sz="1600" dirty="0">
                <a:solidFill>
                  <a:schemeClr val="bg1"/>
                </a:solidFill>
                <a:latin typeface="+mn-lt"/>
              </a:rPr>
              <a:t> скрепление: типа </a:t>
            </a:r>
            <a:r>
              <a:rPr lang="ru-RU" sz="1600" dirty="0">
                <a:solidFill>
                  <a:schemeClr val="bg1"/>
                </a:solidFill>
                <a:latin typeface="+mn-lt"/>
              </a:rPr>
              <a:t>ЖБР-65Ш в подкладочном и </a:t>
            </a:r>
            <a:r>
              <a:rPr lang="ru-RU" sz="1600" dirty="0" err="1">
                <a:solidFill>
                  <a:schemeClr val="bg1"/>
                </a:solidFill>
                <a:latin typeface="+mn-lt"/>
              </a:rPr>
              <a:t>безподкладочном</a:t>
            </a:r>
            <a:r>
              <a:rPr lang="ru-RU" sz="1600" dirty="0">
                <a:solidFill>
                  <a:schemeClr val="bg1"/>
                </a:solidFill>
                <a:latin typeface="+mn-lt"/>
              </a:rPr>
              <a:t> варианте и в подкладочном варианте скрепления </a:t>
            </a:r>
            <a:r>
              <a:rPr lang="ru-RU" sz="1600" dirty="0">
                <a:solidFill>
                  <a:schemeClr val="bg1"/>
                </a:solidFill>
                <a:latin typeface="+mn-lt"/>
              </a:rPr>
              <a:t>типа ЖБР-50ПШ</a:t>
            </a:r>
            <a:r>
              <a:rPr lang="ru-RU" sz="1600" dirty="0">
                <a:solidFill>
                  <a:schemeClr val="bg1"/>
                </a:solidFill>
                <a:latin typeface="+mn-lt"/>
              </a:rPr>
              <a:t>. </a:t>
            </a:r>
            <a:endParaRPr lang="ru-RU" sz="1600" dirty="0">
              <a:solidFill>
                <a:schemeClr val="bg1"/>
              </a:solidFill>
              <a:latin typeface="+mn-lt"/>
            </a:endParaRPr>
          </a:p>
          <a:p>
            <a:pPr marL="85725" indent="63500" algn="just">
              <a:spcBef>
                <a:spcPct val="20000"/>
              </a:spcBef>
              <a:buClr>
                <a:srgbClr val="F9F9F9"/>
              </a:buClr>
              <a:buSzPct val="65000"/>
              <a:defRPr/>
            </a:pPr>
            <a:r>
              <a:rPr lang="ru-RU" sz="1600" dirty="0">
                <a:solidFill>
                  <a:schemeClr val="bg1"/>
                </a:solidFill>
                <a:latin typeface="+mn-lt"/>
              </a:rPr>
              <a:t>На одном конце шпалы предусмотрены два дополнительных дюбеля для крепления элементов контактного рельса</a:t>
            </a:r>
            <a:r>
              <a:rPr lang="ru-RU" sz="1600" dirty="0">
                <a:solidFill>
                  <a:schemeClr val="bg1"/>
                </a:solidFill>
                <a:latin typeface="+mn-lt"/>
              </a:rPr>
              <a:t>. </a:t>
            </a:r>
          </a:p>
          <a:p>
            <a:pPr marL="85725" indent="63500" algn="just">
              <a:spcBef>
                <a:spcPct val="20000"/>
              </a:spcBef>
              <a:buClr>
                <a:srgbClr val="F9F9F9"/>
              </a:buClr>
              <a:buSzPct val="65000"/>
              <a:defRPr/>
            </a:pPr>
            <a:endParaRPr lang="ru-RU" sz="1600" dirty="0">
              <a:solidFill>
                <a:schemeClr val="bg1"/>
              </a:solidFill>
              <a:latin typeface="+mn-lt"/>
            </a:endParaRPr>
          </a:p>
          <a:p>
            <a:pPr marL="85725" indent="63500" algn="just">
              <a:spcBef>
                <a:spcPct val="20000"/>
              </a:spcBef>
              <a:buClr>
                <a:srgbClr val="F9F9F9"/>
              </a:buClr>
              <a:buSzPct val="65000"/>
              <a:defRPr/>
            </a:pPr>
            <a:endParaRPr lang="ru-RU" sz="1600" dirty="0">
              <a:solidFill>
                <a:schemeClr val="bg1"/>
              </a:solidFill>
              <a:latin typeface="+mn-lt"/>
            </a:endParaRPr>
          </a:p>
          <a:p>
            <a:pPr marL="85725" indent="63500" algn="just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None/>
              <a:defRPr/>
            </a:pPr>
            <a:endParaRPr lang="ru-RU" sz="1700" dirty="0">
              <a:solidFill>
                <a:schemeClr val="bg1"/>
              </a:solidFill>
              <a:latin typeface="Times New Roman" pitchFamily="18" charset="0"/>
            </a:endParaRPr>
          </a:p>
          <a:p>
            <a:pPr marL="85725" indent="63500" algn="just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None/>
              <a:defRPr/>
            </a:pPr>
            <a:endParaRPr lang="ru-RU" sz="1700" dirty="0">
              <a:solidFill>
                <a:schemeClr val="bg1"/>
              </a:solidFill>
              <a:latin typeface="Times New Roman" pitchFamily="18" charset="0"/>
            </a:endParaRPr>
          </a:p>
          <a:p>
            <a:pPr marL="85725" indent="63500" algn="just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None/>
              <a:defRPr/>
            </a:pPr>
            <a:endParaRPr lang="ru-RU" sz="1700" dirty="0">
              <a:solidFill>
                <a:schemeClr val="bg1"/>
              </a:solidFill>
              <a:latin typeface="Times New Roman" pitchFamily="18" charset="0"/>
            </a:endParaRPr>
          </a:p>
          <a:p>
            <a:pPr marL="85725" indent="63500" algn="just">
              <a:lnSpc>
                <a:spcPct val="80000"/>
              </a:lnSpc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None/>
              <a:defRPr/>
            </a:pPr>
            <a:endParaRPr lang="ru-RU" sz="1700" b="1" dirty="0">
              <a:solidFill>
                <a:schemeClr val="bg1"/>
              </a:solidFill>
              <a:latin typeface="Times New Roman" pitchFamily="18" charset="0"/>
            </a:endParaRPr>
          </a:p>
          <a:p>
            <a:pPr marL="85725" indent="63500">
              <a:lnSpc>
                <a:spcPct val="80000"/>
              </a:lnSpc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/>
            </a:pPr>
            <a:endParaRPr lang="ru-RU" sz="26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grpSp>
        <p:nvGrpSpPr>
          <p:cNvPr id="141364" name="Логотип"/>
          <p:cNvGrpSpPr>
            <a:grpSpLocks/>
          </p:cNvGrpSpPr>
          <p:nvPr/>
        </p:nvGrpSpPr>
        <p:grpSpPr bwMode="auto">
          <a:xfrm>
            <a:off x="334963" y="149225"/>
            <a:ext cx="4494212" cy="492125"/>
            <a:chOff x="1000100" y="528300"/>
            <a:chExt cx="3286148" cy="405735"/>
          </a:xfrm>
        </p:grpSpPr>
        <p:graphicFrame>
          <p:nvGraphicFramePr>
            <p:cNvPr id="141361" name="Object 49"/>
            <p:cNvGraphicFramePr>
              <a:graphicFrameLocks noChangeAspect="1"/>
            </p:cNvGraphicFramePr>
            <p:nvPr/>
          </p:nvGraphicFramePr>
          <p:xfrm>
            <a:off x="1000100" y="642918"/>
            <a:ext cx="1314450" cy="219075"/>
          </p:xfrm>
          <a:graphic>
            <a:graphicData uri="http://schemas.openxmlformats.org/presentationml/2006/ole">
              <p:oleObj spid="_x0000_s141361" name="CorelDRAW" r:id="rId3" imgW="1378080" imgH="232920" progId="">
                <p:embed/>
              </p:oleObj>
            </a:graphicData>
          </a:graphic>
        </p:graphicFrame>
        <p:sp>
          <p:nvSpPr>
            <p:cNvPr id="141369" name="Rectangle 7"/>
            <p:cNvSpPr>
              <a:spLocks noChangeArrowheads="1"/>
            </p:cNvSpPr>
            <p:nvPr/>
          </p:nvSpPr>
          <p:spPr bwMode="auto">
            <a:xfrm>
              <a:off x="2286016" y="528300"/>
              <a:ext cx="2000232" cy="4057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defTabSz="1135063"/>
              <a:r>
                <a:rPr lang="ru-RU" sz="1300" b="1">
                  <a:solidFill>
                    <a:srgbClr val="333333"/>
                  </a:solidFill>
                  <a:latin typeface="EuropeExt08"/>
                  <a:cs typeface="Times New Roman" pitchFamily="18" charset="0"/>
                </a:rPr>
                <a:t>Бетонные элементы</a:t>
              </a:r>
            </a:p>
            <a:p>
              <a:pPr defTabSz="1135063" eaLnBrk="0" hangingPunct="0"/>
              <a:r>
                <a:rPr lang="ru-RU" sz="1300" b="1">
                  <a:solidFill>
                    <a:srgbClr val="333333"/>
                  </a:solidFill>
                  <a:latin typeface="EuropeExt08"/>
                  <a:cs typeface="Times New Roman" pitchFamily="18" charset="0"/>
                </a:rPr>
                <a:t>транспорта</a:t>
              </a:r>
              <a:r>
                <a:rPr lang="ru-RU" sz="800"/>
                <a:t> </a:t>
              </a:r>
              <a:endParaRPr lang="ru-RU" sz="2300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273050" y="2949575"/>
            <a:ext cx="10080625" cy="1227138"/>
          </a:xfrm>
          <a:prstGeom prst="rect">
            <a:avLst/>
          </a:prstGeom>
          <a:noFill/>
        </p:spPr>
        <p:txBody>
          <a:bodyPr lIns="116824" tIns="58412" rIns="116824" bIns="58412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Железобетонная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шпала </a:t>
            </a:r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III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-МБ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457200" indent="-457200">
              <a:buFontTx/>
              <a:buAutoNum type="arabicPeriod"/>
              <a:defRPr/>
            </a:pP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r>
              <a:rPr lang="ru-RU" sz="2400" b="1" dirty="0">
                <a:solidFill>
                  <a:schemeClr val="bg1"/>
                </a:solidFill>
              </a:rPr>
              <a:t> 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" name="Объект 2"/>
          <p:cNvSpPr>
            <a:spLocks/>
          </p:cNvSpPr>
          <p:nvPr/>
        </p:nvSpPr>
        <p:spPr bwMode="auto">
          <a:xfrm>
            <a:off x="166688" y="3348038"/>
            <a:ext cx="10112375" cy="95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569" tIns="49785" rIns="99569" bIns="49785"/>
          <a:lstStyle/>
          <a:p>
            <a:pPr marL="85725" indent="63500" algn="just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None/>
              <a:defRPr/>
            </a:pPr>
            <a:r>
              <a:rPr lang="ru-RU" sz="1600" dirty="0">
                <a:solidFill>
                  <a:schemeClr val="bg1"/>
                </a:solidFill>
                <a:latin typeface="+mn-lt"/>
              </a:rPr>
              <a:t>для </a:t>
            </a:r>
            <a:r>
              <a:rPr lang="ru-RU" sz="1600" dirty="0">
                <a:solidFill>
                  <a:schemeClr val="bg1"/>
                </a:solidFill>
                <a:latin typeface="+mn-lt"/>
              </a:rPr>
              <a:t>открытых </a:t>
            </a:r>
            <a:r>
              <a:rPr lang="ru-RU" sz="1600" dirty="0">
                <a:solidFill>
                  <a:schemeClr val="bg1"/>
                </a:solidFill>
                <a:latin typeface="+mn-lt"/>
              </a:rPr>
              <a:t>парковых путей в </a:t>
            </a:r>
            <a:r>
              <a:rPr lang="ru-RU" sz="1600" dirty="0">
                <a:solidFill>
                  <a:schemeClr val="bg1"/>
                </a:solidFill>
                <a:latin typeface="+mn-lt"/>
              </a:rPr>
              <a:t>депо метрополитена с шириной рельсовой колеи от 1520 до1544 мм в прямых и кривых участках пути, для применения с рельсами Р 50, Р65</a:t>
            </a:r>
            <a:r>
              <a:rPr lang="ru-RU" sz="1600" dirty="0">
                <a:solidFill>
                  <a:schemeClr val="bg1"/>
                </a:solidFill>
                <a:latin typeface="+mn-lt"/>
              </a:rPr>
              <a:t>. </a:t>
            </a:r>
          </a:p>
          <a:p>
            <a:pPr marL="85725" indent="63500" algn="just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None/>
              <a:defRPr/>
            </a:pPr>
            <a:r>
              <a:rPr lang="ru-RU" sz="1600" dirty="0">
                <a:solidFill>
                  <a:schemeClr val="bg1"/>
                </a:solidFill>
                <a:latin typeface="+mn-lt"/>
              </a:rPr>
              <a:t>Отличительная особенность шпалы – горизонтальное (без </a:t>
            </a:r>
            <a:r>
              <a:rPr lang="ru-RU" sz="1600" dirty="0" err="1">
                <a:solidFill>
                  <a:schemeClr val="bg1"/>
                </a:solidFill>
                <a:latin typeface="+mn-lt"/>
              </a:rPr>
              <a:t>подуклонки</a:t>
            </a:r>
            <a:r>
              <a:rPr lang="ru-RU" sz="1600" dirty="0">
                <a:solidFill>
                  <a:schemeClr val="bg1"/>
                </a:solidFill>
                <a:latin typeface="+mn-lt"/>
              </a:rPr>
              <a:t>) расположение </a:t>
            </a:r>
            <a:r>
              <a:rPr lang="ru-RU" sz="1600" dirty="0" err="1">
                <a:solidFill>
                  <a:schemeClr val="bg1"/>
                </a:solidFill>
                <a:latin typeface="+mn-lt"/>
              </a:rPr>
              <a:t>подрельсовых</a:t>
            </a:r>
            <a:r>
              <a:rPr lang="ru-RU" sz="1600" dirty="0">
                <a:solidFill>
                  <a:schemeClr val="bg1"/>
                </a:solidFill>
                <a:latin typeface="+mn-lt"/>
              </a:rPr>
              <a:t> площадок.</a:t>
            </a:r>
          </a:p>
          <a:p>
            <a:pPr marL="85725" indent="63500" algn="just">
              <a:spcBef>
                <a:spcPct val="20000"/>
              </a:spcBef>
              <a:buClr>
                <a:srgbClr val="F9F9F9"/>
              </a:buClr>
              <a:buSzPct val="65000"/>
              <a:defRPr/>
            </a:pPr>
            <a:endParaRPr lang="ru-RU" sz="1600" dirty="0">
              <a:solidFill>
                <a:schemeClr val="bg1"/>
              </a:solidFill>
              <a:latin typeface="+mn-lt"/>
            </a:endParaRPr>
          </a:p>
          <a:p>
            <a:pPr marL="85725" indent="63500" algn="just">
              <a:spcBef>
                <a:spcPct val="20000"/>
              </a:spcBef>
              <a:buClr>
                <a:srgbClr val="F9F9F9"/>
              </a:buClr>
              <a:buSzPct val="65000"/>
              <a:defRPr/>
            </a:pPr>
            <a:endParaRPr lang="ru-RU" sz="1600" dirty="0">
              <a:solidFill>
                <a:schemeClr val="bg1"/>
              </a:solidFill>
              <a:latin typeface="+mn-lt"/>
            </a:endParaRPr>
          </a:p>
          <a:p>
            <a:pPr marL="85725" indent="63500" algn="just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None/>
              <a:defRPr/>
            </a:pPr>
            <a:endParaRPr lang="ru-RU" sz="1700" dirty="0">
              <a:solidFill>
                <a:schemeClr val="bg1"/>
              </a:solidFill>
              <a:latin typeface="Times New Roman" pitchFamily="18" charset="0"/>
            </a:endParaRPr>
          </a:p>
          <a:p>
            <a:pPr marL="85725" indent="63500" algn="just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None/>
              <a:defRPr/>
            </a:pPr>
            <a:endParaRPr lang="ru-RU" sz="1700" dirty="0">
              <a:solidFill>
                <a:schemeClr val="bg1"/>
              </a:solidFill>
              <a:latin typeface="Times New Roman" pitchFamily="18" charset="0"/>
            </a:endParaRPr>
          </a:p>
          <a:p>
            <a:pPr marL="85725" indent="63500" algn="just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None/>
              <a:defRPr/>
            </a:pPr>
            <a:endParaRPr lang="ru-RU" sz="1700" dirty="0">
              <a:solidFill>
                <a:schemeClr val="bg1"/>
              </a:solidFill>
              <a:latin typeface="Times New Roman" pitchFamily="18" charset="0"/>
            </a:endParaRPr>
          </a:p>
          <a:p>
            <a:pPr marL="85725" indent="63500" algn="just">
              <a:lnSpc>
                <a:spcPct val="80000"/>
              </a:lnSpc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None/>
              <a:defRPr/>
            </a:pPr>
            <a:endParaRPr lang="ru-RU" sz="1700" b="1" dirty="0">
              <a:solidFill>
                <a:schemeClr val="bg1"/>
              </a:solidFill>
              <a:latin typeface="Times New Roman" pitchFamily="18" charset="0"/>
            </a:endParaRPr>
          </a:p>
          <a:p>
            <a:pPr marL="85725" indent="63500">
              <a:lnSpc>
                <a:spcPct val="80000"/>
              </a:lnSpc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/>
            </a:pPr>
            <a:endParaRPr lang="ru-RU" sz="26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8438" y="641350"/>
            <a:ext cx="10080625" cy="482600"/>
          </a:xfrm>
          <a:prstGeom prst="rect">
            <a:avLst/>
          </a:prstGeom>
          <a:noFill/>
        </p:spPr>
        <p:txBody>
          <a:bodyPr lIns="116824" tIns="58412" rIns="116824" bIns="58412"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Железобетонные шпалы </a:t>
            </a: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для </a:t>
            </a: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путей метрополитена</a:t>
            </a:r>
            <a:endParaRPr lang="ru-RU" sz="2400" dirty="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41368" name="Рисунок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5150" y="4329113"/>
            <a:ext cx="9190038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A2EDEF-5EC2-49E2-AAFC-FBEDE2C51F1A}" type="slidenum">
              <a:rPr lang="ru-RU"/>
              <a:pPr>
                <a:defRPr/>
              </a:pPr>
              <a:t>6</a:t>
            </a:fld>
            <a:endParaRPr lang="ru-RU"/>
          </a:p>
        </p:txBody>
      </p:sp>
      <p:grpSp>
        <p:nvGrpSpPr>
          <p:cNvPr id="180253" name="Логотип"/>
          <p:cNvGrpSpPr>
            <a:grpSpLocks/>
          </p:cNvGrpSpPr>
          <p:nvPr/>
        </p:nvGrpSpPr>
        <p:grpSpPr bwMode="auto">
          <a:xfrm>
            <a:off x="334963" y="149225"/>
            <a:ext cx="4494212" cy="492125"/>
            <a:chOff x="1000100" y="528300"/>
            <a:chExt cx="3286148" cy="405735"/>
          </a:xfrm>
        </p:grpSpPr>
        <p:graphicFrame>
          <p:nvGraphicFramePr>
            <p:cNvPr id="180251" name="Object 27"/>
            <p:cNvGraphicFramePr>
              <a:graphicFrameLocks noChangeAspect="1"/>
            </p:cNvGraphicFramePr>
            <p:nvPr/>
          </p:nvGraphicFramePr>
          <p:xfrm>
            <a:off x="1000100" y="642918"/>
            <a:ext cx="1314450" cy="219075"/>
          </p:xfrm>
          <a:graphic>
            <a:graphicData uri="http://schemas.openxmlformats.org/presentationml/2006/ole">
              <p:oleObj spid="_x0000_s180251" name="CorelDRAW" r:id="rId3" imgW="1378080" imgH="232920" progId="">
                <p:embed/>
              </p:oleObj>
            </a:graphicData>
          </a:graphic>
        </p:graphicFrame>
        <p:sp>
          <p:nvSpPr>
            <p:cNvPr id="180263" name="Rectangle 7"/>
            <p:cNvSpPr>
              <a:spLocks noChangeArrowheads="1"/>
            </p:cNvSpPr>
            <p:nvPr/>
          </p:nvSpPr>
          <p:spPr bwMode="auto">
            <a:xfrm>
              <a:off x="2286016" y="528300"/>
              <a:ext cx="2000232" cy="4057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defTabSz="1135063"/>
              <a:r>
                <a:rPr lang="ru-RU" sz="1300" b="1">
                  <a:solidFill>
                    <a:srgbClr val="333333"/>
                  </a:solidFill>
                  <a:latin typeface="EuropeExt08"/>
                  <a:cs typeface="Times New Roman" pitchFamily="18" charset="0"/>
                </a:rPr>
                <a:t>Бетонные элементы</a:t>
              </a:r>
            </a:p>
            <a:p>
              <a:pPr defTabSz="1135063" eaLnBrk="0" hangingPunct="0"/>
              <a:r>
                <a:rPr lang="ru-RU" sz="1300" b="1">
                  <a:solidFill>
                    <a:srgbClr val="333333"/>
                  </a:solidFill>
                  <a:latin typeface="EuropeExt08"/>
                  <a:cs typeface="Times New Roman" pitchFamily="18" charset="0"/>
                </a:rPr>
                <a:t>транспорта</a:t>
              </a:r>
              <a:r>
                <a:rPr lang="ru-RU" sz="800"/>
                <a:t> </a:t>
              </a:r>
              <a:endParaRPr lang="ru-RU" sz="2300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90488" y="742950"/>
            <a:ext cx="8712200" cy="487363"/>
          </a:xfrm>
          <a:prstGeom prst="rect">
            <a:avLst/>
          </a:prstGeom>
          <a:noFill/>
        </p:spPr>
        <p:txBody>
          <a:bodyPr lIns="116824" tIns="58412" rIns="116824" bIns="58412"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Опорный блок для путей метрополитена</a:t>
            </a:r>
          </a:p>
        </p:txBody>
      </p:sp>
      <p:pic>
        <p:nvPicPr>
          <p:cNvPr id="180255" name="Picture 18" descr="Блок метро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34138" y="3148013"/>
            <a:ext cx="3308350" cy="273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0256" name="Picture 19" descr="Блок метро КР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411538"/>
            <a:ext cx="3995738" cy="269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0257" name="Объект 2"/>
          <p:cNvSpPr>
            <a:spLocks/>
          </p:cNvSpPr>
          <p:nvPr/>
        </p:nvSpPr>
        <p:spPr bwMode="auto">
          <a:xfrm>
            <a:off x="90488" y="1190625"/>
            <a:ext cx="10296525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569" tIns="49785" rIns="99569" bIns="49785"/>
          <a:lstStyle/>
          <a:p>
            <a:pPr marL="85725" indent="63500" algn="just">
              <a:lnSpc>
                <a:spcPct val="80000"/>
              </a:lnSpc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None/>
            </a:pPr>
            <a:r>
              <a:rPr lang="ru-RU" sz="1700">
                <a:solidFill>
                  <a:schemeClr val="bg1"/>
                </a:solidFill>
                <a:latin typeface="Times New Roman" pitchFamily="18" charset="0"/>
              </a:rPr>
              <a:t>Совместно со Службой пути Московского метрополитена разработан предварительно-напряженный железобетонный опорный блок  для безбалластного пути метрополитена, в т.ч. для ремонта существующего пути с шириной рельсовой колеи 1520-1544 мм в прямых и кривых участках пути, для применения с рельсами Р 50, Р65 и шурупно-дюбельными скреплениями ЖБР в подкладочном и безподкладочном варианте.</a:t>
            </a:r>
          </a:p>
          <a:p>
            <a:pPr marL="85725" indent="63500" algn="just">
              <a:lnSpc>
                <a:spcPct val="80000"/>
              </a:lnSpc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None/>
            </a:pPr>
            <a:r>
              <a:rPr lang="ru-RU" sz="1700" b="1">
                <a:solidFill>
                  <a:schemeClr val="bg1"/>
                </a:solidFill>
                <a:latin typeface="Times New Roman" pitchFamily="18" charset="0"/>
              </a:rPr>
              <a:t>Разработаны 2 варианта исполнения блока:</a:t>
            </a:r>
          </a:p>
        </p:txBody>
      </p:sp>
      <p:sp>
        <p:nvSpPr>
          <p:cNvPr id="180258" name="Text Box 22"/>
          <p:cNvSpPr txBox="1">
            <a:spLocks noChangeArrowheads="1"/>
          </p:cNvSpPr>
          <p:nvPr/>
        </p:nvSpPr>
        <p:spPr bwMode="auto">
          <a:xfrm>
            <a:off x="7802563" y="2644775"/>
            <a:ext cx="2808287" cy="87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1600" b="1">
              <a:solidFill>
                <a:srgbClr val="FF3300"/>
              </a:solidFill>
            </a:endParaRPr>
          </a:p>
          <a:p>
            <a:pPr>
              <a:spcBef>
                <a:spcPct val="50000"/>
              </a:spcBef>
            </a:pPr>
            <a:r>
              <a:rPr lang="ru-RU" sz="1400" b="1">
                <a:solidFill>
                  <a:schemeClr val="bg1"/>
                </a:solidFill>
              </a:rPr>
              <a:t>Длина блока 700 мм, справочная масса 64 кг </a:t>
            </a:r>
          </a:p>
        </p:txBody>
      </p:sp>
      <p:sp>
        <p:nvSpPr>
          <p:cNvPr id="180259" name="Text Box 22"/>
          <p:cNvSpPr txBox="1">
            <a:spLocks noChangeArrowheads="1"/>
          </p:cNvSpPr>
          <p:nvPr/>
        </p:nvSpPr>
        <p:spPr bwMode="auto">
          <a:xfrm>
            <a:off x="2322513" y="2686050"/>
            <a:ext cx="19081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b="1">
                <a:solidFill>
                  <a:schemeClr val="bg1"/>
                </a:solidFill>
              </a:rPr>
              <a:t>1. ОБ-МК</a:t>
            </a:r>
          </a:p>
        </p:txBody>
      </p:sp>
      <p:sp>
        <p:nvSpPr>
          <p:cNvPr id="180260" name="Text Box 22"/>
          <p:cNvSpPr txBox="1">
            <a:spLocks noChangeArrowheads="1"/>
          </p:cNvSpPr>
          <p:nvPr/>
        </p:nvSpPr>
        <p:spPr bwMode="auto">
          <a:xfrm>
            <a:off x="7802563" y="2654300"/>
            <a:ext cx="19081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b="1">
                <a:solidFill>
                  <a:schemeClr val="bg1"/>
                </a:solidFill>
              </a:rPr>
              <a:t>2. ОБ-М</a:t>
            </a:r>
          </a:p>
        </p:txBody>
      </p:sp>
      <p:sp>
        <p:nvSpPr>
          <p:cNvPr id="180261" name="Text Box 22"/>
          <p:cNvSpPr txBox="1">
            <a:spLocks noChangeArrowheads="1"/>
          </p:cNvSpPr>
          <p:nvPr/>
        </p:nvSpPr>
        <p:spPr bwMode="auto">
          <a:xfrm>
            <a:off x="2306638" y="3052763"/>
            <a:ext cx="3238500" cy="127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 b="1">
                <a:solidFill>
                  <a:schemeClr val="bg1"/>
                </a:solidFill>
              </a:rPr>
              <a:t>С двумя дополнительными дюбелями для крепления элементов контактного рельса.</a:t>
            </a:r>
          </a:p>
          <a:p>
            <a:pPr>
              <a:spcBef>
                <a:spcPct val="50000"/>
              </a:spcBef>
            </a:pPr>
            <a:r>
              <a:rPr lang="ru-RU" sz="1400" b="1">
                <a:solidFill>
                  <a:schemeClr val="bg1"/>
                </a:solidFill>
              </a:rPr>
              <a:t>Длина блока 745 мм, справочная масса 68 кг.</a:t>
            </a:r>
          </a:p>
        </p:txBody>
      </p:sp>
      <p:pic>
        <p:nvPicPr>
          <p:cNvPr id="180262" name="Рисунок 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37000" y="4848225"/>
            <a:ext cx="3155950" cy="2513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37B12D-55CE-42ED-A688-75D7AE925BBF}" type="slidenum">
              <a:rPr lang="ru-RU"/>
              <a:pPr>
                <a:defRPr/>
              </a:pPr>
              <a:t>7</a:t>
            </a:fld>
            <a:endParaRPr lang="ru-RU"/>
          </a:p>
        </p:txBody>
      </p:sp>
      <p:grpSp>
        <p:nvGrpSpPr>
          <p:cNvPr id="188423" name="Логотип"/>
          <p:cNvGrpSpPr>
            <a:grpSpLocks/>
          </p:cNvGrpSpPr>
          <p:nvPr/>
        </p:nvGrpSpPr>
        <p:grpSpPr bwMode="auto">
          <a:xfrm>
            <a:off x="334963" y="149225"/>
            <a:ext cx="4494212" cy="492125"/>
            <a:chOff x="1000100" y="528300"/>
            <a:chExt cx="3286148" cy="405735"/>
          </a:xfrm>
        </p:grpSpPr>
        <p:graphicFrame>
          <p:nvGraphicFramePr>
            <p:cNvPr id="188421" name="Object 5"/>
            <p:cNvGraphicFramePr>
              <a:graphicFrameLocks noChangeAspect="1"/>
            </p:cNvGraphicFramePr>
            <p:nvPr/>
          </p:nvGraphicFramePr>
          <p:xfrm>
            <a:off x="1000100" y="642918"/>
            <a:ext cx="1314450" cy="219075"/>
          </p:xfrm>
          <a:graphic>
            <a:graphicData uri="http://schemas.openxmlformats.org/presentationml/2006/ole">
              <p:oleObj spid="_x0000_s188421" name="CorelDRAW" r:id="rId3" imgW="1378080" imgH="232920" progId="">
                <p:embed/>
              </p:oleObj>
            </a:graphicData>
          </a:graphic>
        </p:graphicFrame>
        <p:sp>
          <p:nvSpPr>
            <p:cNvPr id="188439" name="Rectangle 7"/>
            <p:cNvSpPr>
              <a:spLocks noChangeArrowheads="1"/>
            </p:cNvSpPr>
            <p:nvPr/>
          </p:nvSpPr>
          <p:spPr bwMode="auto">
            <a:xfrm>
              <a:off x="2286016" y="528300"/>
              <a:ext cx="2000232" cy="4057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defTabSz="1135063"/>
              <a:r>
                <a:rPr lang="ru-RU" sz="1300" b="1">
                  <a:solidFill>
                    <a:srgbClr val="333333"/>
                  </a:solidFill>
                  <a:latin typeface="EuropeExt08"/>
                  <a:cs typeface="Times New Roman" pitchFamily="18" charset="0"/>
                </a:rPr>
                <a:t>Бетонные элементы</a:t>
              </a:r>
            </a:p>
            <a:p>
              <a:pPr defTabSz="1135063" eaLnBrk="0" hangingPunct="0"/>
              <a:r>
                <a:rPr lang="ru-RU" sz="1300" b="1">
                  <a:solidFill>
                    <a:srgbClr val="333333"/>
                  </a:solidFill>
                  <a:latin typeface="EuropeExt08"/>
                  <a:cs typeface="Times New Roman" pitchFamily="18" charset="0"/>
                </a:rPr>
                <a:t>транспорта</a:t>
              </a:r>
              <a:r>
                <a:rPr lang="ru-RU" sz="800"/>
                <a:t> </a:t>
              </a:r>
              <a:endParaRPr lang="ru-RU" sz="2300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222250" y="590550"/>
            <a:ext cx="9936163" cy="487363"/>
          </a:xfrm>
          <a:prstGeom prst="rect">
            <a:avLst/>
          </a:prstGeom>
          <a:noFill/>
        </p:spPr>
        <p:txBody>
          <a:bodyPr lIns="116824" tIns="58412" rIns="116824" bIns="58412"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Ремонтный блок </a:t>
            </a: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со скреплением системы 300 </a:t>
            </a:r>
            <a:r>
              <a:rPr lang="en-US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UTS</a:t>
            </a: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«</a:t>
            </a:r>
            <a:r>
              <a:rPr lang="ru-RU" sz="2400" dirty="0" err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Фоссло</a:t>
            </a: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».</a:t>
            </a:r>
          </a:p>
        </p:txBody>
      </p:sp>
      <p:pic>
        <p:nvPicPr>
          <p:cNvPr id="188425" name="Рисунок 7"/>
          <p:cNvPicPr>
            <a:picLocks noChangeAspect="1"/>
          </p:cNvPicPr>
          <p:nvPr/>
        </p:nvPicPr>
        <p:blipFill>
          <a:blip r:embed="rId4"/>
          <a:srcRect t="4556"/>
          <a:stretch>
            <a:fillRect/>
          </a:stretch>
        </p:blipFill>
        <p:spPr bwMode="auto">
          <a:xfrm>
            <a:off x="334963" y="1657350"/>
            <a:ext cx="4010025" cy="252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8426" name="Прямоугольник 10"/>
          <p:cNvSpPr>
            <a:spLocks noChangeArrowheads="1"/>
          </p:cNvSpPr>
          <p:nvPr/>
        </p:nvSpPr>
        <p:spPr bwMode="auto">
          <a:xfrm>
            <a:off x="4332288" y="3783013"/>
            <a:ext cx="6384925" cy="233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rgbClr val="000000"/>
                </a:solidFill>
              </a:rPr>
              <a:t>Система скрепления 300 UTS не требует регулярного технического обслуживания. </a:t>
            </a:r>
          </a:p>
          <a:p>
            <a:r>
              <a:rPr lang="ru-RU" sz="1600">
                <a:solidFill>
                  <a:srgbClr val="000000"/>
                </a:solidFill>
              </a:rPr>
              <a:t>При проведении сварочных работ скрепления не демонтируются. При этом необходимо ослабить шурупы и перевести клеммы в предмонтажное положение.</a:t>
            </a:r>
          </a:p>
          <a:p>
            <a:r>
              <a:rPr lang="ru-RU" sz="1600">
                <a:solidFill>
                  <a:schemeClr val="bg1"/>
                </a:solidFill>
              </a:rPr>
              <a:t>Система позволяет производить регулировку по высоте. </a:t>
            </a:r>
          </a:p>
          <a:p>
            <a:r>
              <a:rPr lang="ru-RU" sz="1600">
                <a:solidFill>
                  <a:schemeClr val="bg1"/>
                </a:solidFill>
              </a:rPr>
              <a:t>Регулировка колеи ±16 мм интервалами в 1 мм возможна при помощи угловых направляющих плит различной ширины. </a:t>
            </a:r>
          </a:p>
          <a:p>
            <a:r>
              <a:rPr lang="ru-RU">
                <a:solidFill>
                  <a:schemeClr val="bg1"/>
                </a:solidFill>
              </a:rPr>
              <a:t>	</a:t>
            </a:r>
          </a:p>
        </p:txBody>
      </p:sp>
      <p:pic>
        <p:nvPicPr>
          <p:cNvPr id="188427" name="Рисунок 11"/>
          <p:cNvPicPr>
            <a:picLocks noChangeAspect="1"/>
          </p:cNvPicPr>
          <p:nvPr/>
        </p:nvPicPr>
        <p:blipFill>
          <a:blip r:embed="rId5"/>
          <a:srcRect l="10005" t="711" r="15408" b="41281"/>
          <a:stretch>
            <a:fillRect/>
          </a:stretch>
        </p:blipFill>
        <p:spPr bwMode="auto">
          <a:xfrm>
            <a:off x="577850" y="4076700"/>
            <a:ext cx="2849563" cy="2557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8428" name="Прямоугольник 16"/>
          <p:cNvSpPr>
            <a:spLocks noChangeArrowheads="1"/>
          </p:cNvSpPr>
          <p:nvPr/>
        </p:nvSpPr>
        <p:spPr bwMode="auto">
          <a:xfrm>
            <a:off x="360363" y="6665913"/>
            <a:ext cx="5346700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>
                <a:solidFill>
                  <a:srgbClr val="000000"/>
                </a:solidFill>
              </a:rPr>
              <a:t>1 Клемма упругая Skl 21 </a:t>
            </a:r>
          </a:p>
          <a:p>
            <a:r>
              <a:rPr lang="ru-RU" sz="1400">
                <a:solidFill>
                  <a:srgbClr val="000000"/>
                </a:solidFill>
              </a:rPr>
              <a:t>2 Шуруп Ss 36 с шайбой Uls 7 </a:t>
            </a:r>
          </a:p>
          <a:p>
            <a:r>
              <a:rPr lang="ru-RU" sz="1400">
                <a:solidFill>
                  <a:srgbClr val="000000"/>
                </a:solidFill>
              </a:rPr>
              <a:t>3 Прокладка рельсовая типа Zw </a:t>
            </a:r>
          </a:p>
        </p:txBody>
      </p:sp>
      <p:sp>
        <p:nvSpPr>
          <p:cNvPr id="188429" name="TextBox 17"/>
          <p:cNvSpPr txBox="1">
            <a:spLocks noChangeArrowheads="1"/>
          </p:cNvSpPr>
          <p:nvPr/>
        </p:nvSpPr>
        <p:spPr bwMode="auto">
          <a:xfrm>
            <a:off x="881063" y="5278438"/>
            <a:ext cx="3508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88430" name="TextBox 24"/>
          <p:cNvSpPr txBox="1">
            <a:spLocks noChangeArrowheads="1"/>
          </p:cNvSpPr>
          <p:nvPr/>
        </p:nvSpPr>
        <p:spPr bwMode="auto">
          <a:xfrm>
            <a:off x="3114675" y="4953000"/>
            <a:ext cx="3524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88431" name="TextBox 25"/>
          <p:cNvSpPr txBox="1">
            <a:spLocks noChangeArrowheads="1"/>
          </p:cNvSpPr>
          <p:nvPr/>
        </p:nvSpPr>
        <p:spPr bwMode="auto">
          <a:xfrm>
            <a:off x="3114675" y="4398963"/>
            <a:ext cx="3524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88432" name="TextBox 26"/>
          <p:cNvSpPr txBox="1">
            <a:spLocks noChangeArrowheads="1"/>
          </p:cNvSpPr>
          <p:nvPr/>
        </p:nvSpPr>
        <p:spPr bwMode="auto">
          <a:xfrm>
            <a:off x="874713" y="4662488"/>
            <a:ext cx="3508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88433" name="TextBox 27"/>
          <p:cNvSpPr txBox="1">
            <a:spLocks noChangeArrowheads="1"/>
          </p:cNvSpPr>
          <p:nvPr/>
        </p:nvSpPr>
        <p:spPr bwMode="auto">
          <a:xfrm>
            <a:off x="2222500" y="5191125"/>
            <a:ext cx="3508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88434" name="TextBox 28"/>
          <p:cNvSpPr txBox="1">
            <a:spLocks noChangeArrowheads="1"/>
          </p:cNvSpPr>
          <p:nvPr/>
        </p:nvSpPr>
        <p:spPr bwMode="auto">
          <a:xfrm>
            <a:off x="2238375" y="5603875"/>
            <a:ext cx="3508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88435" name="TextBox 29"/>
          <p:cNvSpPr txBox="1">
            <a:spLocks noChangeArrowheads="1"/>
          </p:cNvSpPr>
          <p:nvPr/>
        </p:nvSpPr>
        <p:spPr bwMode="auto">
          <a:xfrm>
            <a:off x="3200400" y="5508625"/>
            <a:ext cx="5222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188436" name="Прямоугольник 18"/>
          <p:cNvSpPr>
            <a:spLocks noChangeArrowheads="1"/>
          </p:cNvSpPr>
          <p:nvPr/>
        </p:nvSpPr>
        <p:spPr bwMode="auto">
          <a:xfrm>
            <a:off x="4332288" y="1635125"/>
            <a:ext cx="6249987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rgbClr val="000000"/>
                </a:solidFill>
              </a:rPr>
              <a:t>Скрепление нераздельного типа предназначено для крепления железнодорожных рельсов типа Р50 и Р65 к железобетонным опорам. Подошва рельса укладывается на рельсовую прокладку между углонаправляющими плитами, которые образуют точное посадочное место для рельса. Крепление рельса производится при помощи упругих клемм и шпальных шурупов, которые завинчиваются в специальные пластмассовые дюбели в шпале. 	</a:t>
            </a:r>
          </a:p>
        </p:txBody>
      </p:sp>
      <p:sp>
        <p:nvSpPr>
          <p:cNvPr id="188437" name="Прямоугольник 33"/>
          <p:cNvSpPr>
            <a:spLocks noChangeArrowheads="1"/>
          </p:cNvSpPr>
          <p:nvPr/>
        </p:nvSpPr>
        <p:spPr bwMode="auto">
          <a:xfrm>
            <a:off x="3386138" y="6267450"/>
            <a:ext cx="5346700" cy="116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400">
              <a:solidFill>
                <a:srgbClr val="000000"/>
              </a:solidFill>
            </a:endParaRPr>
          </a:p>
          <a:p>
            <a:r>
              <a:rPr lang="ru-RU" sz="1400">
                <a:solidFill>
                  <a:srgbClr val="000000"/>
                </a:solidFill>
              </a:rPr>
              <a:t>4 Плита опорная Grp 22/132 </a:t>
            </a:r>
          </a:p>
          <a:p>
            <a:r>
              <a:rPr lang="ru-RU" sz="1400">
                <a:solidFill>
                  <a:srgbClr val="000000"/>
                </a:solidFill>
              </a:rPr>
              <a:t>5 Плита углонаправляющая Wfp 300 UTS </a:t>
            </a:r>
          </a:p>
          <a:p>
            <a:r>
              <a:rPr lang="ru-RU" sz="1400">
                <a:solidFill>
                  <a:srgbClr val="000000"/>
                </a:solidFill>
              </a:rPr>
              <a:t>6 Прокладка эластичная </a:t>
            </a:r>
            <a:r>
              <a:rPr lang="en-US" sz="1400">
                <a:solidFill>
                  <a:srgbClr val="000000"/>
                </a:solidFill>
              </a:rPr>
              <a:t>Zwp 300 UTS/132 AT – 22,5 kN/mm </a:t>
            </a:r>
          </a:p>
          <a:p>
            <a:r>
              <a:rPr lang="ru-RU" sz="1400">
                <a:solidFill>
                  <a:srgbClr val="000000"/>
                </a:solidFill>
              </a:rPr>
              <a:t>7 Дюбель в блоке пластмассовый Sdü 26 </a:t>
            </a:r>
          </a:p>
        </p:txBody>
      </p:sp>
      <p:sp>
        <p:nvSpPr>
          <p:cNvPr id="188438" name="TextBox 34"/>
          <p:cNvSpPr txBox="1">
            <a:spLocks noChangeArrowheads="1"/>
          </p:cNvSpPr>
          <p:nvPr/>
        </p:nvSpPr>
        <p:spPr bwMode="auto">
          <a:xfrm>
            <a:off x="2324100" y="6116638"/>
            <a:ext cx="3508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108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2288" y="1265238"/>
            <a:ext cx="4103687" cy="405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3109" name="Объект 2"/>
          <p:cNvSpPr txBox="1">
            <a:spLocks/>
          </p:cNvSpPr>
          <p:nvPr/>
        </p:nvSpPr>
        <p:spPr bwMode="auto">
          <a:xfrm>
            <a:off x="233363" y="5364163"/>
            <a:ext cx="2533650" cy="12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783" tIns="58391" rIns="116783" bIns="58391"/>
          <a:lstStyle/>
          <a:p>
            <a:pPr>
              <a:buFont typeface="Arial" charset="0"/>
              <a:buNone/>
            </a:pPr>
            <a:r>
              <a:rPr lang="ru-RU" sz="1400">
                <a:solidFill>
                  <a:schemeClr val="bg1"/>
                </a:solidFill>
                <a:latin typeface="Times New Roman" pitchFamily="18" charset="0"/>
              </a:rPr>
              <a:t>1. Защитный слой – заливочная масса</a:t>
            </a:r>
          </a:p>
          <a:p>
            <a:pPr>
              <a:buFont typeface="Arial" charset="0"/>
              <a:buNone/>
            </a:pPr>
            <a:r>
              <a:rPr lang="ru-RU" sz="1400">
                <a:solidFill>
                  <a:schemeClr val="bg1"/>
                </a:solidFill>
                <a:latin typeface="Times New Roman" pitchFamily="18" charset="0"/>
              </a:rPr>
              <a:t>2. Грунтовочное покрытие</a:t>
            </a:r>
          </a:p>
          <a:p>
            <a:pPr>
              <a:buFont typeface="Arial" charset="0"/>
              <a:buNone/>
            </a:pPr>
            <a:r>
              <a:rPr lang="ru-RU" sz="1400">
                <a:solidFill>
                  <a:schemeClr val="bg1"/>
                </a:solidFill>
                <a:latin typeface="Times New Roman" pitchFamily="18" charset="0"/>
              </a:rPr>
              <a:t>3. Элементы рельсового промежуточного скрепления</a:t>
            </a:r>
          </a:p>
        </p:txBody>
      </p:sp>
      <p:sp>
        <p:nvSpPr>
          <p:cNvPr id="10" name="Объект 2"/>
          <p:cNvSpPr txBox="1">
            <a:spLocks/>
          </p:cNvSpPr>
          <p:nvPr/>
        </p:nvSpPr>
        <p:spPr bwMode="auto">
          <a:xfrm>
            <a:off x="4986338" y="4416425"/>
            <a:ext cx="5403850" cy="291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7164" tIns="63583" rIns="127164" bIns="63583"/>
          <a:lstStyle>
            <a:lvl1pPr marL="596900" indent="-4476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  <a:buFont typeface="Wingdings 2" pitchFamily="18" charset="2"/>
              <a:buChar char=""/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944563" indent="-3079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 2" pitchFamily="18" charset="2"/>
              <a:buChar char=""/>
              <a:defRPr sz="2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1233488" indent="-2476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95000"/>
              <a:buFont typeface="Wingdings" pitchFamily="2" charset="2"/>
              <a:buChar char=""/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473200" indent="-198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Wingdings 3" pitchFamily="18" charset="2"/>
              <a:buChar char=""/>
              <a:defRPr sz="2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681163" indent="-198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921682" indent="-199138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40734" indent="-199138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59786" indent="-199138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78838" indent="-199138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Wingdings 2" pitchFamily="18" charset="2"/>
              <a:buNone/>
              <a:defRPr/>
            </a:pPr>
            <a:r>
              <a:rPr lang="ru-RU" sz="1900" b="1" dirty="0">
                <a:solidFill>
                  <a:schemeClr val="bg1"/>
                </a:solidFill>
                <a:latin typeface="+mn-lt"/>
              </a:rPr>
              <a:t>Виды блоков </a:t>
            </a:r>
            <a:r>
              <a:rPr lang="en-US" sz="1900" b="1" dirty="0">
                <a:solidFill>
                  <a:schemeClr val="bg1"/>
                </a:solidFill>
                <a:latin typeface="+mn-lt"/>
              </a:rPr>
              <a:t>EBS</a:t>
            </a:r>
            <a:r>
              <a:rPr lang="ru-RU" sz="1900" b="1" dirty="0">
                <a:solidFill>
                  <a:schemeClr val="bg1"/>
                </a:solidFill>
                <a:latin typeface="+mn-lt"/>
              </a:rPr>
              <a:t>:</a:t>
            </a:r>
          </a:p>
          <a:p>
            <a:pPr marL="0" indent="0" algn="just">
              <a:spcBef>
                <a:spcPts val="0"/>
              </a:spcBef>
              <a:buFont typeface="Wingdings 2" pitchFamily="18" charset="2"/>
              <a:buNone/>
              <a:defRPr/>
            </a:pPr>
            <a:r>
              <a:rPr lang="ru-RU" sz="1900" dirty="0">
                <a:solidFill>
                  <a:schemeClr val="bg1"/>
                </a:solidFill>
                <a:latin typeface="+mn-lt"/>
              </a:rPr>
              <a:t>- </a:t>
            </a:r>
            <a:r>
              <a:rPr lang="ru-RU" sz="1800" dirty="0">
                <a:solidFill>
                  <a:schemeClr val="bg1"/>
                </a:solidFill>
                <a:latin typeface="+mn-lt"/>
              </a:rPr>
              <a:t>рельсовый опорный блок </a:t>
            </a:r>
            <a:r>
              <a:rPr lang="en-US" sz="1800" b="1" dirty="0" smtClean="0">
                <a:solidFill>
                  <a:schemeClr val="bg1"/>
                </a:solidFill>
                <a:latin typeface="+mn-lt"/>
              </a:rPr>
              <a:t>EBS-LR</a:t>
            </a:r>
            <a:r>
              <a:rPr lang="ru-RU" sz="1800" b="1" dirty="0" smtClean="0">
                <a:solidFill>
                  <a:schemeClr val="bg1"/>
                </a:solidFill>
                <a:latin typeface="+mn-lt"/>
              </a:rPr>
              <a:t/>
            </a:r>
            <a:br>
              <a:rPr lang="ru-RU" sz="1800" b="1" dirty="0" smtClean="0">
                <a:solidFill>
                  <a:schemeClr val="bg1"/>
                </a:solidFill>
                <a:latin typeface="+mn-lt"/>
              </a:rPr>
            </a:br>
            <a:r>
              <a:rPr lang="en-US" sz="1800" b="1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1800" dirty="0">
                <a:solidFill>
                  <a:schemeClr val="bg1"/>
                </a:solidFill>
                <a:latin typeface="+mn-lt"/>
              </a:rPr>
              <a:t>(Light Rail – </a:t>
            </a:r>
            <a:r>
              <a:rPr lang="ru-RU" sz="1800" dirty="0">
                <a:solidFill>
                  <a:schemeClr val="bg1"/>
                </a:solidFill>
                <a:latin typeface="+mn-lt"/>
              </a:rPr>
              <a:t>легкая железная дорога) – для максимальной нагрузки на ось до 160кН и скорости поездов ≤ 140 км/ч;</a:t>
            </a:r>
          </a:p>
          <a:p>
            <a:pPr marL="0" indent="0" algn="just">
              <a:spcBef>
                <a:spcPts val="0"/>
              </a:spcBef>
              <a:buFont typeface="Wingdings 2" pitchFamily="18" charset="2"/>
              <a:buNone/>
              <a:defRPr/>
            </a:pPr>
            <a:r>
              <a:rPr lang="ru-RU" sz="1800" dirty="0">
                <a:solidFill>
                  <a:schemeClr val="bg1"/>
                </a:solidFill>
                <a:latin typeface="+mn-lt"/>
              </a:rPr>
              <a:t>- рельсовый опорный блок </a:t>
            </a:r>
            <a:r>
              <a:rPr lang="en-US" sz="1800" b="1" dirty="0">
                <a:solidFill>
                  <a:schemeClr val="bg1"/>
                </a:solidFill>
                <a:latin typeface="+mn-lt"/>
              </a:rPr>
              <a:t>EBS-HR </a:t>
            </a:r>
            <a:r>
              <a:rPr lang="ru-RU" sz="1800" b="1" dirty="0" smtClean="0">
                <a:solidFill>
                  <a:schemeClr val="bg1"/>
                </a:solidFill>
                <a:latin typeface="+mn-lt"/>
              </a:rPr>
              <a:t/>
            </a:r>
            <a:br>
              <a:rPr lang="ru-RU" sz="1800" b="1" dirty="0" smtClean="0">
                <a:solidFill>
                  <a:schemeClr val="bg1"/>
                </a:solidFill>
                <a:latin typeface="+mn-lt"/>
              </a:rPr>
            </a:br>
            <a:r>
              <a:rPr lang="en-US" sz="1800" dirty="0" smtClean="0">
                <a:solidFill>
                  <a:schemeClr val="bg1"/>
                </a:solidFill>
                <a:latin typeface="+mn-lt"/>
              </a:rPr>
              <a:t>(</a:t>
            </a:r>
            <a:r>
              <a:rPr lang="en-US" sz="1800" dirty="0">
                <a:solidFill>
                  <a:schemeClr val="bg1"/>
                </a:solidFill>
                <a:latin typeface="+mn-lt"/>
              </a:rPr>
              <a:t>Heavy Rail –</a:t>
            </a:r>
            <a:r>
              <a:rPr lang="ru-RU" sz="1800" dirty="0">
                <a:solidFill>
                  <a:schemeClr val="bg1"/>
                </a:solidFill>
                <a:latin typeface="+mn-lt"/>
              </a:rPr>
              <a:t> тяжелая железная дорога) – для максимальной нагрузки на ось до 250 кН и скорости 250 км/</a:t>
            </a:r>
            <a:r>
              <a:rPr lang="ru-RU" sz="1800" dirty="0" err="1">
                <a:solidFill>
                  <a:schemeClr val="bg1"/>
                </a:solidFill>
                <a:latin typeface="+mn-lt"/>
              </a:rPr>
              <a:t>ч.</a:t>
            </a:r>
            <a:r>
              <a:rPr lang="ru-RU" sz="1800" dirty="0" err="1">
                <a:latin typeface="+mn-lt"/>
              </a:rPr>
              <a:t>поезда</a:t>
            </a:r>
            <a:r>
              <a:rPr lang="ru-RU" sz="1800" dirty="0">
                <a:latin typeface="+mn-lt"/>
              </a:rPr>
              <a:t> </a:t>
            </a:r>
            <a:r>
              <a:rPr lang="ru-RU" sz="1800" dirty="0">
                <a:latin typeface="+mj-lt"/>
              </a:rPr>
              <a:t>≤ 250км/ч.</a:t>
            </a:r>
          </a:p>
        </p:txBody>
      </p:sp>
      <p:sp>
        <p:nvSpPr>
          <p:cNvPr id="173111" name="Объект 2"/>
          <p:cNvSpPr txBox="1">
            <a:spLocks/>
          </p:cNvSpPr>
          <p:nvPr/>
        </p:nvSpPr>
        <p:spPr bwMode="auto">
          <a:xfrm>
            <a:off x="2559050" y="5378450"/>
            <a:ext cx="2744788" cy="158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6783" tIns="58391" rIns="116783" bIns="58391"/>
          <a:lstStyle/>
          <a:p>
            <a:pPr>
              <a:buFont typeface="Arial" charset="0"/>
              <a:buNone/>
            </a:pPr>
            <a:r>
              <a:rPr lang="ru-RU" sz="1400">
                <a:solidFill>
                  <a:schemeClr val="bg1"/>
                </a:solidFill>
                <a:latin typeface="Times New Roman" pitchFamily="18" charset="0"/>
              </a:rPr>
              <a:t>4. Бетонный блок </a:t>
            </a:r>
          </a:p>
          <a:p>
            <a:pPr>
              <a:buFont typeface="Arial" charset="0"/>
              <a:buNone/>
            </a:pPr>
            <a:r>
              <a:rPr lang="ru-RU" sz="1400">
                <a:solidFill>
                  <a:schemeClr val="bg1"/>
                </a:solidFill>
                <a:latin typeface="Times New Roman" pitchFamily="18" charset="0"/>
              </a:rPr>
              <a:t>5. Подрельсовая прокладка</a:t>
            </a:r>
          </a:p>
          <a:p>
            <a:pPr>
              <a:buFont typeface="Arial" charset="0"/>
              <a:buNone/>
            </a:pPr>
            <a:r>
              <a:rPr lang="ru-RU" sz="1400">
                <a:solidFill>
                  <a:schemeClr val="bg1"/>
                </a:solidFill>
                <a:latin typeface="Times New Roman" pitchFamily="18" charset="0"/>
              </a:rPr>
              <a:t>6. Рельс</a:t>
            </a:r>
          </a:p>
          <a:p>
            <a:pPr>
              <a:buFont typeface="Arial" charset="0"/>
              <a:buNone/>
            </a:pPr>
            <a:r>
              <a:rPr lang="ru-RU" sz="1400">
                <a:solidFill>
                  <a:schemeClr val="bg1"/>
                </a:solidFill>
                <a:latin typeface="Times New Roman" pitchFamily="18" charset="0"/>
              </a:rPr>
              <a:t>7. Лоток ж/б.</a:t>
            </a:r>
          </a:p>
          <a:p>
            <a:pPr>
              <a:buFont typeface="Arial" charset="0"/>
              <a:buNone/>
            </a:pPr>
            <a:r>
              <a:rPr lang="ru-RU" sz="1400">
                <a:solidFill>
                  <a:schemeClr val="bg1"/>
                </a:solidFill>
                <a:latin typeface="Times New Roman" pitchFamily="18" charset="0"/>
              </a:rPr>
              <a:t>8. Бетонное основание</a:t>
            </a: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914900" y="1265238"/>
            <a:ext cx="5475288" cy="3151187"/>
          </a:xfrm>
          <a:prstGeom prst="rect">
            <a:avLst/>
          </a:prstGeom>
        </p:spPr>
        <p:txBody>
          <a:bodyPr lIns="116783" tIns="58391" rIns="116783" bIns="58391">
            <a:normAutofit fontScale="92500" lnSpcReduction="10000"/>
          </a:bodyPr>
          <a:lstStyle/>
          <a:p>
            <a:pPr marL="1588" indent="33326" algn="just">
              <a:spcBef>
                <a:spcPct val="20000"/>
              </a:spcBef>
              <a:defRPr/>
            </a:pPr>
            <a:endParaRPr lang="ru-RU" sz="19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588" indent="33326" algn="r">
              <a:defRPr/>
            </a:pPr>
            <a:r>
              <a:rPr lang="ru-RU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Блочная рельсовая опора – система </a:t>
            </a:r>
            <a:r>
              <a:rPr lang="en-US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EBS</a:t>
            </a:r>
            <a:r>
              <a:rPr lang="ru-RU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(</a:t>
            </a:r>
            <a:r>
              <a:rPr lang="en-US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Embedded Block System)</a:t>
            </a:r>
            <a:endParaRPr lang="ru-RU" b="1" i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1588" indent="33326" algn="just">
              <a:spcBef>
                <a:spcPct val="20000"/>
              </a:spcBef>
              <a:defRPr/>
            </a:pPr>
            <a:r>
              <a:rPr lang="ru-RU" sz="1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безбалластная</a:t>
            </a:r>
            <a:r>
              <a:rPr lang="ru-RU" sz="1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система </a:t>
            </a:r>
            <a:r>
              <a:rPr lang="ru-RU" sz="1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конструкции верхнего строения </a:t>
            </a:r>
            <a:r>
              <a:rPr lang="ru-RU" sz="1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пути обеспечивает </a:t>
            </a:r>
            <a:r>
              <a:rPr lang="ru-RU" sz="1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упругое распределение давления от железнодорожных транспортных средств и </a:t>
            </a:r>
            <a:r>
              <a:rPr lang="ru-RU" sz="1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гашение </a:t>
            </a:r>
            <a:r>
              <a:rPr lang="ru-RU" sz="1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колебаний, вызванных их движением. В данной системе рельсы прикрепляются к отдельным опорным блокам, установленным в </a:t>
            </a:r>
            <a:r>
              <a:rPr lang="ru-RU" sz="1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готовые бетонные лотки, </a:t>
            </a:r>
            <a:r>
              <a:rPr lang="ru-RU" sz="1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использованием упругой заливочной массы </a:t>
            </a:r>
            <a:r>
              <a:rPr lang="en-US" sz="1900" dirty="0" err="1">
                <a:solidFill>
                  <a:schemeClr val="bg1"/>
                </a:solidFill>
                <a:latin typeface="Book Antiqua" pitchFamily="18" charset="0"/>
                <a:cs typeface="Times New Roman" pitchFamily="18" charset="0"/>
              </a:rPr>
              <a:t>Edilon</a:t>
            </a:r>
            <a:r>
              <a:rPr lang="en-US" sz="1900" dirty="0">
                <a:solidFill>
                  <a:schemeClr val="bg1"/>
                </a:solidFill>
                <a:latin typeface="Book Antiqua" pitchFamily="18" charset="0"/>
                <a:cs typeface="Times New Roman" pitchFamily="18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Book Antiqua" pitchFamily="18" charset="0"/>
                <a:cs typeface="Times New Roman" pitchFamily="18" charset="0"/>
              </a:rPr>
              <a:t>Corkelast</a:t>
            </a:r>
            <a:r>
              <a:rPr lang="en-US" sz="1900" dirty="0">
                <a:latin typeface="Book Antiqua" pitchFamily="18" charset="0"/>
                <a:cs typeface="Times New Roman" pitchFamily="18" charset="0"/>
              </a:rPr>
              <a:t>. </a:t>
            </a:r>
            <a:endParaRPr lang="ru-RU" sz="1900" dirty="0">
              <a:latin typeface="Times New Roman" pitchFamily="18" charset="0"/>
              <a:cs typeface="Times New Roman" pitchFamily="18" charset="0"/>
            </a:endParaRPr>
          </a:p>
          <a:p>
            <a:pPr marL="1588" indent="33326" algn="just">
              <a:spcBef>
                <a:spcPct val="20000"/>
              </a:spcBef>
              <a:defRPr/>
            </a:pPr>
            <a:endParaRPr lang="ru-RU" sz="1900" dirty="0">
              <a:solidFill>
                <a:schemeClr val="bg1"/>
              </a:solidFill>
            </a:endParaRPr>
          </a:p>
        </p:txBody>
      </p:sp>
      <p:sp>
        <p:nvSpPr>
          <p:cNvPr id="3" name="Rectangle 39"/>
          <p:cNvSpPr>
            <a:spLocks noChangeArrowheads="1"/>
          </p:cNvSpPr>
          <p:nvPr/>
        </p:nvSpPr>
        <p:spPr bwMode="auto">
          <a:xfrm>
            <a:off x="288925" y="711200"/>
            <a:ext cx="90185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lIns="91408" tIns="45704" rIns="91408" bIns="45704">
            <a:spAutoFit/>
          </a:bodyPr>
          <a:lstStyle/>
          <a:p>
            <a:pPr>
              <a:defRPr/>
            </a:pPr>
            <a:r>
              <a:rPr lang="ru-RU" sz="2400" dirty="0" err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Безбалластная</a:t>
            </a: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система конструкции верхнего строения пути.</a:t>
            </a:r>
          </a:p>
        </p:txBody>
      </p:sp>
      <p:grpSp>
        <p:nvGrpSpPr>
          <p:cNvPr id="173114" name="Логотип"/>
          <p:cNvGrpSpPr>
            <a:grpSpLocks/>
          </p:cNvGrpSpPr>
          <p:nvPr/>
        </p:nvGrpSpPr>
        <p:grpSpPr bwMode="auto">
          <a:xfrm>
            <a:off x="334963" y="149225"/>
            <a:ext cx="4494212" cy="492125"/>
            <a:chOff x="1000100" y="528300"/>
            <a:chExt cx="3286148" cy="405735"/>
          </a:xfrm>
        </p:grpSpPr>
        <p:graphicFrame>
          <p:nvGraphicFramePr>
            <p:cNvPr id="173107" name="Object 51"/>
            <p:cNvGraphicFramePr>
              <a:graphicFrameLocks noChangeAspect="1"/>
            </p:cNvGraphicFramePr>
            <p:nvPr/>
          </p:nvGraphicFramePr>
          <p:xfrm>
            <a:off x="1000100" y="642918"/>
            <a:ext cx="1314450" cy="219075"/>
          </p:xfrm>
          <a:graphic>
            <a:graphicData uri="http://schemas.openxmlformats.org/presentationml/2006/ole">
              <p:oleObj spid="_x0000_s173107" name="CorelDRAW" r:id="rId5" imgW="1378080" imgH="232920" progId="">
                <p:embed/>
              </p:oleObj>
            </a:graphicData>
          </a:graphic>
        </p:graphicFrame>
        <p:sp>
          <p:nvSpPr>
            <p:cNvPr id="173115" name="Rectangle 7"/>
            <p:cNvSpPr>
              <a:spLocks noChangeArrowheads="1"/>
            </p:cNvSpPr>
            <p:nvPr/>
          </p:nvSpPr>
          <p:spPr bwMode="auto">
            <a:xfrm>
              <a:off x="2286016" y="528300"/>
              <a:ext cx="2000232" cy="4057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defTabSz="1135063"/>
              <a:r>
                <a:rPr lang="ru-RU" sz="1300" b="1">
                  <a:solidFill>
                    <a:srgbClr val="333333"/>
                  </a:solidFill>
                  <a:latin typeface="EuropeExt08"/>
                  <a:cs typeface="Times New Roman" pitchFamily="18" charset="0"/>
                </a:rPr>
                <a:t>Бетонные элементы</a:t>
              </a:r>
            </a:p>
            <a:p>
              <a:pPr defTabSz="1135063" eaLnBrk="0" hangingPunct="0"/>
              <a:r>
                <a:rPr lang="ru-RU" sz="1300" b="1">
                  <a:solidFill>
                    <a:srgbClr val="333333"/>
                  </a:solidFill>
                  <a:latin typeface="EuropeExt08"/>
                  <a:cs typeface="Times New Roman" pitchFamily="18" charset="0"/>
                </a:rPr>
                <a:t>транспорта</a:t>
              </a:r>
              <a:r>
                <a:rPr lang="ru-RU" sz="800"/>
                <a:t> </a:t>
              </a:r>
              <a:endParaRPr lang="ru-RU" sz="23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1925" y="1657350"/>
            <a:ext cx="4724400" cy="3719513"/>
          </a:xfrm>
          <a:prstGeom prst="rect">
            <a:avLst/>
          </a:prstGeom>
        </p:spPr>
        <p:txBody>
          <a:bodyPr lIns="116783" tIns="58391" rIns="116783" bIns="58391">
            <a:spAutoFit/>
          </a:bodyPr>
          <a:lstStyle/>
          <a:p>
            <a:pPr>
              <a:defRPr/>
            </a:pPr>
            <a:r>
              <a:rPr lang="ru-RU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Преимущества системы </a:t>
            </a:r>
            <a:r>
              <a:rPr lang="en-US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EBS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• длительный эксплуатационный срок без ремонта;</a:t>
            </a:r>
          </a:p>
          <a:p>
            <a:pPr>
              <a:defRPr/>
            </a:pP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• низкие затраты на содержание;</a:t>
            </a:r>
          </a:p>
          <a:p>
            <a:pPr>
              <a:defRPr/>
            </a:pP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• ремонтно-пригодность: все элементы легко заменимы;</a:t>
            </a:r>
          </a:p>
          <a:p>
            <a:pPr>
              <a:defRPr/>
            </a:pP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• несложная конструкция и технология изготовления бетонной основы;</a:t>
            </a:r>
          </a:p>
          <a:p>
            <a:pPr>
              <a:defRPr/>
            </a:pP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• эффективная электрическая изоляция рельсов;</a:t>
            </a:r>
          </a:p>
          <a:p>
            <a:pPr>
              <a:defRPr/>
            </a:pP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• небольшая конструкционная высота вместе с основанием;</a:t>
            </a:r>
          </a:p>
          <a:p>
            <a:pPr>
              <a:defRPr/>
            </a:pP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• снижение уровня шума и колебаний.</a:t>
            </a:r>
          </a:p>
        </p:txBody>
      </p:sp>
      <p:pic>
        <p:nvPicPr>
          <p:cNvPr id="17515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86325" y="1620838"/>
            <a:ext cx="5595938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515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86325" y="2876550"/>
            <a:ext cx="5595938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5154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92675" y="4241800"/>
            <a:ext cx="558482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5155" name="Логотип"/>
          <p:cNvGrpSpPr>
            <a:grpSpLocks/>
          </p:cNvGrpSpPr>
          <p:nvPr/>
        </p:nvGrpSpPr>
        <p:grpSpPr bwMode="auto">
          <a:xfrm>
            <a:off x="334963" y="149225"/>
            <a:ext cx="4494212" cy="492125"/>
            <a:chOff x="1000100" y="528300"/>
            <a:chExt cx="3286148" cy="405735"/>
          </a:xfrm>
        </p:grpSpPr>
        <p:graphicFrame>
          <p:nvGraphicFramePr>
            <p:cNvPr id="175150" name="Object 46"/>
            <p:cNvGraphicFramePr>
              <a:graphicFrameLocks noChangeAspect="1"/>
            </p:cNvGraphicFramePr>
            <p:nvPr/>
          </p:nvGraphicFramePr>
          <p:xfrm>
            <a:off x="1000100" y="642918"/>
            <a:ext cx="1314450" cy="219075"/>
          </p:xfrm>
          <a:graphic>
            <a:graphicData uri="http://schemas.openxmlformats.org/presentationml/2006/ole">
              <p:oleObj spid="_x0000_s175150" name="CorelDRAW" r:id="rId6" imgW="1378080" imgH="232920" progId="">
                <p:embed/>
              </p:oleObj>
            </a:graphicData>
          </a:graphic>
        </p:graphicFrame>
        <p:sp>
          <p:nvSpPr>
            <p:cNvPr id="175156" name="Rectangle 7"/>
            <p:cNvSpPr>
              <a:spLocks noChangeArrowheads="1"/>
            </p:cNvSpPr>
            <p:nvPr/>
          </p:nvSpPr>
          <p:spPr bwMode="auto">
            <a:xfrm>
              <a:off x="2286016" y="528300"/>
              <a:ext cx="2000232" cy="4057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defTabSz="1135063"/>
              <a:r>
                <a:rPr lang="ru-RU" sz="1300" b="1">
                  <a:solidFill>
                    <a:srgbClr val="333333"/>
                  </a:solidFill>
                  <a:latin typeface="EuropeExt08"/>
                  <a:cs typeface="Times New Roman" pitchFamily="18" charset="0"/>
                </a:rPr>
                <a:t>Бетонные элементы</a:t>
              </a:r>
            </a:p>
            <a:p>
              <a:pPr defTabSz="1135063" eaLnBrk="0" hangingPunct="0"/>
              <a:r>
                <a:rPr lang="ru-RU" sz="1300" b="1">
                  <a:solidFill>
                    <a:srgbClr val="333333"/>
                  </a:solidFill>
                  <a:latin typeface="EuropeExt08"/>
                  <a:cs typeface="Times New Roman" pitchFamily="18" charset="0"/>
                </a:rPr>
                <a:t>транспорта</a:t>
              </a:r>
              <a:r>
                <a:rPr lang="ru-RU" sz="800"/>
                <a:t> </a:t>
              </a:r>
              <a:endParaRPr lang="ru-RU" sz="23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>
    <a:lnDef>
      <a:spPr>
        <a:ln w="12700" cmpd="sng">
          <a:solidFill>
            <a:schemeClr val="bg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6359</TotalTime>
  <Words>1084</Words>
  <Application>Microsoft Office PowerPoint</Application>
  <PresentationFormat>Произвольный</PresentationFormat>
  <Paragraphs>216</Paragraphs>
  <Slides>13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Шаблон оформления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5" baseType="lpstr">
      <vt:lpstr>Arial</vt:lpstr>
      <vt:lpstr>Times New Roman</vt:lpstr>
      <vt:lpstr>Wingdings 2</vt:lpstr>
      <vt:lpstr>Wingdings</vt:lpstr>
      <vt:lpstr>Wingdings 3</vt:lpstr>
      <vt:lpstr>Calibri</vt:lpstr>
      <vt:lpstr>EuropeExt08</vt:lpstr>
      <vt:lpstr>Book Antiqua</vt:lpstr>
      <vt:lpstr>Lucida Sans</vt:lpstr>
      <vt:lpstr>Апекс</vt:lpstr>
      <vt:lpstr>Апекс</vt:lpstr>
      <vt:lpstr>CorelDRAW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Mshamotaylov</dc:creator>
  <cp:lastModifiedBy>Константин</cp:lastModifiedBy>
  <cp:revision>708</cp:revision>
  <cp:lastPrinted>2015-05-12T11:00:08Z</cp:lastPrinted>
  <dcterms:created xsi:type="dcterms:W3CDTF">2010-04-15T13:04:38Z</dcterms:created>
  <dcterms:modified xsi:type="dcterms:W3CDTF">2016-11-25T08:49:40Z</dcterms:modified>
</cp:coreProperties>
</file>