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5" r:id="rId3"/>
    <p:sldId id="294" r:id="rId4"/>
    <p:sldId id="282" r:id="rId5"/>
    <p:sldId id="285" r:id="rId6"/>
    <p:sldId id="286" r:id="rId7"/>
    <p:sldId id="258" r:id="rId8"/>
    <p:sldId id="290" r:id="rId9"/>
    <p:sldId id="291" r:id="rId10"/>
    <p:sldId id="262" r:id="rId11"/>
    <p:sldId id="306" r:id="rId12"/>
    <p:sldId id="310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8" r:id="rId22"/>
    <p:sldId id="265" r:id="rId23"/>
    <p:sldId id="276" r:id="rId24"/>
    <p:sldId id="309" r:id="rId25"/>
    <p:sldId id="279" r:id="rId26"/>
    <p:sldId id="278" r:id="rId27"/>
    <p:sldId id="304" r:id="rId28"/>
    <p:sldId id="303" r:id="rId29"/>
  </p:sldIdLst>
  <p:sldSz cx="9144000" cy="5143500" type="screen16x9"/>
  <p:notesSz cx="6797675" cy="987425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99CCFF"/>
    <a:srgbClr val="CCECFF"/>
    <a:srgbClr val="336699"/>
    <a:srgbClr val="0099CC"/>
    <a:srgbClr val="33CCFF"/>
    <a:srgbClr val="3399FF"/>
    <a:srgbClr val="6666FF"/>
    <a:srgbClr val="66CC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62" y="403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60259-4ADB-4A85-95E8-D5C8026C2AD6}" type="datetimeFigureOut">
              <a:rPr lang="ru-RU"/>
              <a:pPr>
                <a:defRPr/>
              </a:pPr>
              <a:t>01.12.2016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1A0E6-97CB-4DB8-9E83-B99E1D68CC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7503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FE61E-A150-460C-95C2-E43FDB65CA1D}" type="datetimeFigureOut">
              <a:rPr lang="ru-RU"/>
              <a:pPr>
                <a:defRPr/>
              </a:pPr>
              <a:t>01.12.2016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9BD13-B7D9-4971-B89E-BF9379220A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1821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35FF4-220F-4C3C-A657-7C471901FF6E}" type="datetimeFigureOut">
              <a:rPr lang="ru-RU"/>
              <a:pPr>
                <a:defRPr/>
              </a:pPr>
              <a:t>01.12.2016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29E73-9F06-498C-9933-FBF80CFCC03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5412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0FA77-DD77-44DB-A977-49707641AA9A}" type="datetimeFigureOut">
              <a:rPr lang="ru-RU"/>
              <a:pPr>
                <a:defRPr/>
              </a:pPr>
              <a:t>01.12.2016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36000-3C26-43B0-ACEF-33468A52682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74597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53E64-9ED3-41B9-9880-8DEA7DB34437}" type="datetimeFigureOut">
              <a:rPr lang="ru-RU"/>
              <a:pPr>
                <a:defRPr/>
              </a:pPr>
              <a:t>01.12.2016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C8593-8BFA-4A40-B83D-BF90E7A91E9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43942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DE657-EDC6-4403-811A-E27BF2C1F3B7}" type="datetimeFigureOut">
              <a:rPr lang="ru-RU"/>
              <a:pPr>
                <a:defRPr/>
              </a:pPr>
              <a:t>01.12.2016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C4821-6FDC-4692-839F-A46A15ADE53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52447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2D68E-CE0D-4E56-8839-7DF54A2C02EC}" type="datetimeFigureOut">
              <a:rPr lang="ru-RU"/>
              <a:pPr>
                <a:defRPr/>
              </a:pPr>
              <a:t>01.12.2016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2D3B3-DB6D-4734-A66D-92CACAF9D32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26088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46EDE-6866-4A77-BA84-8CCDD407E186}" type="datetimeFigureOut">
              <a:rPr lang="ru-RU"/>
              <a:pPr>
                <a:defRPr/>
              </a:pPr>
              <a:t>01.12.2016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AF573-AE86-4622-9A18-285243A2988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8487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3D919B-CE4A-4464-B258-C021E16F7A93}" type="datetimeFigureOut">
              <a:rPr lang="ru-RU"/>
              <a:pPr>
                <a:defRPr/>
              </a:pPr>
              <a:t>01.12.2016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D7696-E76D-408E-9B4F-6B791297DB9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82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22F52-8BEE-44F0-9915-A86B754F3A5F}" type="datetimeFigureOut">
              <a:rPr lang="ru-RU"/>
              <a:pPr>
                <a:defRPr/>
              </a:pPr>
              <a:t>01.12.2016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59EE0-DFFE-4A83-82A8-07A6642B3E6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1363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83D62-EA2E-46E4-9794-317D10D9F585}" type="datetimeFigureOut">
              <a:rPr lang="ru-RU"/>
              <a:pPr>
                <a:defRPr/>
              </a:pPr>
              <a:t>01.12.2016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5D786-2716-4CDE-A1B0-E27466413B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52726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0772655-2F23-48FE-92B5-17B4B3957765}" type="datetimeFigureOut">
              <a:rPr lang="ru-RU"/>
              <a:pPr>
                <a:defRPr/>
              </a:pPr>
              <a:t>01.12.2016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14821BD-F622-4B26-B5BD-5424D1AC7EB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ru/imgres?imgurl=http://www.dst-avto.ru/data/1/1/5308.png&amp;imgrefurl=http://www.dst-avto.ru/ishop/189&amp;h=200&amp;w=380&amp;tbnid=JBhc08CQbAPVWM:&amp;docid=6wBsU0F63dka8M&amp;ei=BunCVpOaKsbYyAP9uaTYBg&amp;tbm=isch&amp;ved=0ahUKEwiTtcnB-fvKAhVGLHIKHf0cCWsQMwhGKBswGw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hyperlink" Target="https://www.google.ru/imgres?imgurl=http://www.autostat.ru/application/includes/uploadIMG/4638.jpg&amp;imgrefurl=http://www.autostat.ru/news/12915/&amp;h=420&amp;w=630&amp;tbnid=4nPiwWBcCP1pEM:&amp;docid=Me1_SL6nOYzIjM&amp;ei=rOnCVp21N8SrsQGP_Ykg&amp;tbm=isch&amp;ved=0ahUKEwidu-qQ-vvKAhXEVSwKHY9-AgQQMwgyKBIwEg" TargetMode="Externa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3"/>
          <p:cNvSpPr txBox="1">
            <a:spLocks noChangeArrowheads="1"/>
          </p:cNvSpPr>
          <p:nvPr/>
        </p:nvSpPr>
        <p:spPr bwMode="auto">
          <a:xfrm>
            <a:off x="234950" y="2419350"/>
            <a:ext cx="8620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215FA3"/>
                </a:solidFill>
                <a:latin typeface="Arial" panose="020B0604020202020204" pitchFamily="34" charset="0"/>
              </a:rPr>
              <a:t>ВАДИМ ВАЛЕРИАНОВИЧ ДОНЧЕНКО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215FA3"/>
                </a:solidFill>
                <a:latin typeface="Arial" panose="020B0604020202020204" pitchFamily="34" charset="0"/>
              </a:rPr>
              <a:t>Научно-исследовательский институт автомобильного транспорта (ОАО «НИИАТ»)</a:t>
            </a:r>
          </a:p>
        </p:txBody>
      </p:sp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252413" y="1276350"/>
            <a:ext cx="8567737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>
                <a:solidFill>
                  <a:srgbClr val="003366"/>
                </a:solidFill>
                <a:latin typeface="Arial" panose="020B0604020202020204" pitchFamily="34" charset="0"/>
              </a:rPr>
              <a:t>Стратегия развития автомобильного и городского электрического транспорта Российской Федерации на период до 2030 года</a:t>
            </a:r>
            <a:r>
              <a:rPr lang="en-US" altLang="ru-RU" sz="2000" b="1">
                <a:solidFill>
                  <a:srgbClr val="003366"/>
                </a:solidFill>
                <a:latin typeface="Arial" panose="020B0604020202020204" pitchFamily="34" charset="0"/>
              </a:rPr>
              <a:t> </a:t>
            </a:r>
            <a:r>
              <a:rPr lang="en-US" altLang="ru-RU" sz="2000" b="1" i="1">
                <a:solidFill>
                  <a:srgbClr val="003366"/>
                </a:solidFill>
                <a:latin typeface="Arial" panose="020B0604020202020204" pitchFamily="34" charset="0"/>
              </a:rPr>
              <a:t>(</a:t>
            </a:r>
            <a:r>
              <a:rPr lang="ru-RU" altLang="ru-RU" sz="2000" b="1" i="1">
                <a:solidFill>
                  <a:srgbClr val="003366"/>
                </a:solidFill>
                <a:latin typeface="Arial" panose="020B0604020202020204" pitchFamily="34" charset="0"/>
              </a:rPr>
              <a:t>проект</a:t>
            </a:r>
            <a:r>
              <a:rPr lang="en-US" altLang="ru-RU" sz="2000" b="1" i="1">
                <a:solidFill>
                  <a:srgbClr val="003366"/>
                </a:solidFill>
                <a:latin typeface="Arial" panose="020B0604020202020204" pitchFamily="34" charset="0"/>
              </a:rPr>
              <a:t>)</a:t>
            </a:r>
            <a:endParaRPr lang="ru-RU" altLang="ru-RU" sz="2000" b="1" i="1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1535113" y="4044950"/>
            <a:ext cx="6043612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600" b="1">
                <a:solidFill>
                  <a:srgbClr val="215FA3"/>
                </a:solidFill>
                <a:latin typeface="Arial" panose="020B0604020202020204" pitchFamily="34" charset="0"/>
              </a:rPr>
              <a:t>VADIM</a:t>
            </a:r>
            <a:r>
              <a:rPr lang="ru-RU" altLang="ru-RU" sz="1600" b="1">
                <a:solidFill>
                  <a:srgbClr val="215FA3"/>
                </a:solidFill>
                <a:latin typeface="Arial" panose="020B0604020202020204" pitchFamily="34" charset="0"/>
              </a:rPr>
              <a:t> </a:t>
            </a:r>
            <a:r>
              <a:rPr lang="en-US" altLang="ru-RU" sz="1600" b="1">
                <a:solidFill>
                  <a:srgbClr val="215FA3"/>
                </a:solidFill>
                <a:latin typeface="Arial" panose="020B0604020202020204" pitchFamily="34" charset="0"/>
              </a:rPr>
              <a:t>DONCHENKO </a:t>
            </a:r>
            <a:endParaRPr lang="ru-RU" altLang="ru-RU" sz="1600" b="1">
              <a:solidFill>
                <a:srgbClr val="215FA3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1600" b="1">
                <a:solidFill>
                  <a:srgbClr val="215FA3"/>
                </a:solidFill>
                <a:latin typeface="Arial" panose="020B0604020202020204" pitchFamily="34" charset="0"/>
              </a:rPr>
              <a:t>Scientific and Research Institute of Motor Transport</a:t>
            </a:r>
            <a:r>
              <a:rPr lang="ru-RU" altLang="ru-RU" sz="1800" b="1">
                <a:solidFill>
                  <a:srgbClr val="215FA3"/>
                </a:solidFill>
                <a:latin typeface="Arial" panose="020B0604020202020204" pitchFamily="34" charset="0"/>
              </a:rPr>
              <a:t> (</a:t>
            </a:r>
            <a:r>
              <a:rPr lang="en-US" altLang="ru-RU" sz="1800" b="1">
                <a:solidFill>
                  <a:srgbClr val="215FA3"/>
                </a:solidFill>
                <a:latin typeface="Arial" panose="020B0604020202020204" pitchFamily="34" charset="0"/>
              </a:rPr>
              <a:t>NIIAT</a:t>
            </a:r>
            <a:r>
              <a:rPr lang="ru-RU" altLang="ru-RU" sz="1800" b="1">
                <a:solidFill>
                  <a:srgbClr val="215FA3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2053" name="TextBox 6"/>
          <p:cNvSpPr txBox="1">
            <a:spLocks noChangeArrowheads="1"/>
          </p:cNvSpPr>
          <p:nvPr/>
        </p:nvSpPr>
        <p:spPr bwMode="auto">
          <a:xfrm>
            <a:off x="374650" y="3148013"/>
            <a:ext cx="83216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ru-RU" sz="2000" b="1">
                <a:solidFill>
                  <a:srgbClr val="17375E"/>
                </a:solidFill>
                <a:latin typeface="Arial" panose="020B0604020202020204" pitchFamily="34" charset="0"/>
              </a:rPr>
              <a:t>Strategy of development of automobile and city electric transport of the Russian Federation for the period till 2030 </a:t>
            </a:r>
            <a:r>
              <a:rPr lang="en-US" altLang="ru-RU" sz="2000" b="1" i="1">
                <a:solidFill>
                  <a:srgbClr val="17375E"/>
                </a:solidFill>
                <a:latin typeface="Arial" panose="020B0604020202020204" pitchFamily="34" charset="0"/>
              </a:rPr>
              <a:t>(</a:t>
            </a:r>
            <a:r>
              <a:rPr lang="ru-RU" altLang="ru-RU" sz="2000" b="1" i="1">
                <a:solidFill>
                  <a:srgbClr val="17375E"/>
                </a:solidFill>
                <a:latin typeface="Arial" panose="020B0604020202020204" pitchFamily="34" charset="0"/>
              </a:rPr>
              <a:t>project</a:t>
            </a:r>
            <a:r>
              <a:rPr lang="en-US" altLang="ru-RU" sz="2000" b="1" i="1">
                <a:solidFill>
                  <a:srgbClr val="17375E"/>
                </a:solidFill>
                <a:latin typeface="Arial" panose="020B0604020202020204" pitchFamily="34" charset="0"/>
              </a:rPr>
              <a:t>)</a:t>
            </a:r>
            <a:endParaRPr lang="ru-RU" altLang="ru-RU" sz="2000" b="1" i="1">
              <a:solidFill>
                <a:srgbClr val="17375E"/>
              </a:solidFill>
              <a:latin typeface="Arial" panose="020B0604020202020204" pitchFamily="34" charset="0"/>
            </a:endParaRPr>
          </a:p>
        </p:txBody>
      </p:sp>
      <p:sp>
        <p:nvSpPr>
          <p:cNvPr id="2054" name="Text Box 7"/>
          <p:cNvSpPr txBox="1">
            <a:spLocks noChangeArrowheads="1"/>
          </p:cNvSpPr>
          <p:nvPr/>
        </p:nvSpPr>
        <p:spPr bwMode="auto">
          <a:xfrm>
            <a:off x="1042988" y="4868863"/>
            <a:ext cx="36734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16"/>
          <p:cNvSpPr txBox="1">
            <a:spLocks noChangeArrowheads="1"/>
          </p:cNvSpPr>
          <p:nvPr/>
        </p:nvSpPr>
        <p:spPr bwMode="auto">
          <a:xfrm>
            <a:off x="6545586" y="2413754"/>
            <a:ext cx="2127809" cy="451682"/>
          </a:xfrm>
          <a:prstGeom prst="rect">
            <a:avLst/>
          </a:prstGeom>
          <a:ln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/>
          <a:p>
            <a:pPr algn="ctr" eaLnBrk="1" hangingPunct="1">
              <a:lnSpc>
                <a:spcPct val="80000"/>
              </a:lnSpc>
            </a:pPr>
            <a:r>
              <a:rPr lang="ru-RU" sz="1000" b="1" dirty="0">
                <a:solidFill>
                  <a:schemeClr val="bg1"/>
                </a:solidFill>
                <a:latin typeface="Calibri" pitchFamily="34" charset="0"/>
              </a:rPr>
              <a:t>Приоритеты, направления, цели и задачи развития </a:t>
            </a:r>
            <a:r>
              <a:rPr lang="ru-RU" sz="1000" b="1" dirty="0" err="1">
                <a:solidFill>
                  <a:schemeClr val="bg1"/>
                </a:solidFill>
                <a:latin typeface="Calibri" pitchFamily="34" charset="0"/>
              </a:rPr>
              <a:t>подотрасли</a:t>
            </a:r>
            <a:endParaRPr lang="ru-RU" sz="1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79" name="TextBox 16"/>
          <p:cNvSpPr txBox="1">
            <a:spLocks noChangeArrowheads="1"/>
          </p:cNvSpPr>
          <p:nvPr/>
        </p:nvSpPr>
        <p:spPr bwMode="auto">
          <a:xfrm>
            <a:off x="6545586" y="2923350"/>
            <a:ext cx="2127809" cy="454178"/>
          </a:xfrm>
          <a:prstGeom prst="rect">
            <a:avLst/>
          </a:prstGeom>
          <a:ln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/>
          <a:p>
            <a:pPr algn="ctr" eaLnBrk="1" hangingPunct="1">
              <a:lnSpc>
                <a:spcPct val="80000"/>
              </a:lnSpc>
            </a:pPr>
            <a:r>
              <a:rPr lang="ru-RU" sz="1000" b="1" dirty="0">
                <a:solidFill>
                  <a:schemeClr val="bg1"/>
                </a:solidFill>
                <a:latin typeface="Calibri" pitchFamily="34" charset="0"/>
              </a:rPr>
              <a:t>Механизмы и способы достижения поставленных целей</a:t>
            </a:r>
          </a:p>
        </p:txBody>
      </p:sp>
      <p:sp>
        <p:nvSpPr>
          <p:cNvPr id="3080" name="TextBox 16"/>
          <p:cNvSpPr txBox="1">
            <a:spLocks noChangeArrowheads="1"/>
          </p:cNvSpPr>
          <p:nvPr/>
        </p:nvSpPr>
        <p:spPr bwMode="auto">
          <a:xfrm>
            <a:off x="6545586" y="3454705"/>
            <a:ext cx="2127809" cy="451681"/>
          </a:xfrm>
          <a:prstGeom prst="rect">
            <a:avLst/>
          </a:prstGeom>
          <a:ln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6000" tIns="0" rIns="36000" bIns="0" anchor="ctr"/>
          <a:lstStyle/>
          <a:p>
            <a:pPr algn="ctr" eaLnBrk="1" hangingPunct="1">
              <a:lnSpc>
                <a:spcPct val="80000"/>
              </a:lnSpc>
            </a:pPr>
            <a:r>
              <a:rPr lang="ru-RU" sz="1000" b="1" dirty="0">
                <a:solidFill>
                  <a:schemeClr val="bg1"/>
                </a:solidFill>
                <a:latin typeface="Calibri" pitchFamily="34" charset="0"/>
              </a:rPr>
              <a:t>Меры и мероприятия, обеспечивающие реализацию основных направлений</a:t>
            </a: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79388" y="863600"/>
            <a:ext cx="88169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tIns="0" bIns="0" anchor="ctr"/>
          <a:lstStyle/>
          <a:p>
            <a:pPr algn="ctr" eaLnBrk="1" hangingPunct="1"/>
            <a:r>
              <a:rPr lang="ru-RU" altLang="ru-RU" sz="1600" b="1" dirty="0">
                <a:solidFill>
                  <a:srgbClr val="17375E"/>
                </a:solidFill>
              </a:rPr>
              <a:t>Необходимость стратегического планирования в области АТ и ГЭТ</a:t>
            </a:r>
          </a:p>
        </p:txBody>
      </p:sp>
      <p:sp>
        <p:nvSpPr>
          <p:cNvPr id="3075" name="AutoShape 22"/>
          <p:cNvSpPr>
            <a:spLocks noChangeArrowheads="1"/>
          </p:cNvSpPr>
          <p:nvPr/>
        </p:nvSpPr>
        <p:spPr bwMode="auto">
          <a:xfrm rot="16200000">
            <a:off x="-358617" y="2327509"/>
            <a:ext cx="3208246" cy="1643849"/>
          </a:xfrm>
          <a:prstGeom prst="downArrow">
            <a:avLst>
              <a:gd name="adj1" fmla="val 99565"/>
              <a:gd name="adj2" fmla="val 21954"/>
            </a:avLst>
          </a:prstGeom>
          <a:ln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eaVert" lIns="18000" tIns="0" rIns="18000" bIns="0" anchor="ctr"/>
          <a:lstStyle/>
          <a:p>
            <a:pPr marL="180975" eaLnBrk="1" hangingPunct="1"/>
            <a:r>
              <a:rPr lang="ru-RU" sz="1300" b="1" dirty="0">
                <a:solidFill>
                  <a:schemeClr val="bg1"/>
                </a:solidFill>
                <a:latin typeface="Calibri" pitchFamily="34" charset="0"/>
              </a:rPr>
              <a:t>Задача модернизации российской экономики</a:t>
            </a:r>
          </a:p>
        </p:txBody>
      </p:sp>
      <p:sp>
        <p:nvSpPr>
          <p:cNvPr id="3076" name="AutoShape 22"/>
          <p:cNvSpPr>
            <a:spLocks noChangeArrowheads="1"/>
          </p:cNvSpPr>
          <p:nvPr/>
        </p:nvSpPr>
        <p:spPr bwMode="auto">
          <a:xfrm rot="16200000">
            <a:off x="1611072" y="2033419"/>
            <a:ext cx="3208244" cy="2232025"/>
          </a:xfrm>
          <a:prstGeom prst="downArrow">
            <a:avLst>
              <a:gd name="adj1" fmla="val 99565"/>
              <a:gd name="adj2" fmla="val 21954"/>
            </a:avLst>
          </a:prstGeom>
          <a:ln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eaVert" lIns="18000" tIns="72000" rIns="18000" bIns="0" anchor="ctr"/>
          <a:lstStyle/>
          <a:p>
            <a:pPr eaLnBrk="1" hangingPunct="1"/>
            <a:endParaRPr lang="ru-RU" sz="12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hangingPunct="1"/>
            <a:r>
              <a:rPr lang="ru-RU" sz="1200" b="1" dirty="0" smtClean="0">
                <a:solidFill>
                  <a:schemeClr val="bg1"/>
                </a:solidFill>
                <a:latin typeface="Calibri" pitchFamily="34" charset="0"/>
              </a:rPr>
              <a:t>Требования </a:t>
            </a:r>
            <a:r>
              <a:rPr lang="ru-RU" sz="1200" b="1" dirty="0">
                <a:solidFill>
                  <a:schemeClr val="bg1"/>
                </a:solidFill>
                <a:latin typeface="Calibri" pitchFamily="34" charset="0"/>
              </a:rPr>
              <a:t>повышения качества транспортных </a:t>
            </a:r>
            <a:r>
              <a:rPr lang="ru-RU" sz="1200" b="1" dirty="0" smtClean="0">
                <a:solidFill>
                  <a:schemeClr val="bg1"/>
                </a:solidFill>
                <a:latin typeface="Calibri" pitchFamily="34" charset="0"/>
              </a:rPr>
              <a:t>услуг</a:t>
            </a:r>
            <a:endParaRPr lang="ru-RU" sz="1200" b="1" dirty="0">
              <a:solidFill>
                <a:srgbClr val="003366"/>
              </a:solidFill>
              <a:latin typeface="Calibri" pitchFamily="34" charset="0"/>
            </a:endParaRPr>
          </a:p>
          <a:p>
            <a:pPr eaLnBrk="1" hangingPunct="1"/>
            <a:endParaRPr lang="ru-RU" sz="1200" b="1" dirty="0">
              <a:solidFill>
                <a:srgbClr val="003366"/>
              </a:solidFill>
              <a:latin typeface="Calibri" pitchFamily="34" charset="0"/>
            </a:endParaRPr>
          </a:p>
          <a:p>
            <a:pPr eaLnBrk="1" hangingPunct="1"/>
            <a:endParaRPr lang="ru-RU" sz="1200" b="1" dirty="0">
              <a:solidFill>
                <a:srgbClr val="003366"/>
              </a:solidFill>
              <a:latin typeface="Calibri" pitchFamily="34" charset="0"/>
            </a:endParaRPr>
          </a:p>
          <a:p>
            <a:pPr eaLnBrk="1" hangingPunct="1"/>
            <a:endParaRPr lang="ru-RU" sz="1200" b="1" dirty="0">
              <a:solidFill>
                <a:srgbClr val="003366"/>
              </a:solidFill>
              <a:latin typeface="Calibri" pitchFamily="34" charset="0"/>
            </a:endParaRPr>
          </a:p>
          <a:p>
            <a:pPr eaLnBrk="1" hangingPunct="1"/>
            <a:endParaRPr lang="ru-RU" sz="1200" b="1" dirty="0">
              <a:solidFill>
                <a:srgbClr val="003366"/>
              </a:solidFill>
              <a:latin typeface="Calibri" pitchFamily="34" charset="0"/>
            </a:endParaRPr>
          </a:p>
          <a:p>
            <a:pPr eaLnBrk="1" hangingPunct="1"/>
            <a:endParaRPr lang="ru-RU" sz="1200" b="1" dirty="0">
              <a:solidFill>
                <a:srgbClr val="003366"/>
              </a:solidFill>
              <a:latin typeface="Calibri" pitchFamily="34" charset="0"/>
            </a:endParaRPr>
          </a:p>
          <a:p>
            <a:pPr eaLnBrk="1" hangingPunct="1"/>
            <a:endParaRPr lang="ru-RU" sz="1200" b="1" dirty="0">
              <a:solidFill>
                <a:srgbClr val="003366"/>
              </a:solidFill>
              <a:latin typeface="Calibri" pitchFamily="34" charset="0"/>
            </a:endParaRPr>
          </a:p>
          <a:p>
            <a:pPr eaLnBrk="1" hangingPunct="1"/>
            <a:endParaRPr lang="ru-RU" sz="1200" b="1" dirty="0">
              <a:solidFill>
                <a:srgbClr val="003366"/>
              </a:solidFill>
              <a:latin typeface="Calibri" pitchFamily="34" charset="0"/>
            </a:endParaRPr>
          </a:p>
          <a:p>
            <a:pPr eaLnBrk="1" hangingPunct="1"/>
            <a:endParaRPr lang="ru-RU" sz="1200" b="1" dirty="0">
              <a:solidFill>
                <a:srgbClr val="003366"/>
              </a:solidFill>
              <a:latin typeface="Calibri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1200" b="1" dirty="0">
                <a:solidFill>
                  <a:schemeClr val="bg1"/>
                </a:solidFill>
                <a:latin typeface="Calibri" pitchFamily="34" charset="0"/>
              </a:rPr>
              <a:t>Требования обеспечения безопасности и устойчивости функционирования транспортной системы страны</a:t>
            </a:r>
          </a:p>
        </p:txBody>
      </p:sp>
      <p:sp>
        <p:nvSpPr>
          <p:cNvPr id="3078" name="TextBox 16"/>
          <p:cNvSpPr txBox="1">
            <a:spLocks noChangeArrowheads="1"/>
          </p:cNvSpPr>
          <p:nvPr/>
        </p:nvSpPr>
        <p:spPr bwMode="auto">
          <a:xfrm>
            <a:off x="2171740" y="2624810"/>
            <a:ext cx="1892300" cy="1050847"/>
          </a:xfrm>
          <a:prstGeom prst="rect">
            <a:avLst/>
          </a:prstGeom>
          <a:ln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0" rIns="36000" bIns="0" anchor="ctr"/>
          <a:lstStyle/>
          <a:p>
            <a:pPr eaLnBrk="1" hangingPunct="1"/>
            <a:r>
              <a:rPr lang="ru-RU" sz="1100" b="1" dirty="0">
                <a:solidFill>
                  <a:srgbClr val="003366"/>
                </a:solidFill>
              </a:rPr>
              <a:t>Автомобильный и городской электрический транспорт – одна из основных частей транспортной системы Российской Федерации</a:t>
            </a:r>
          </a:p>
        </p:txBody>
      </p:sp>
      <p:sp>
        <p:nvSpPr>
          <p:cNvPr id="11" name="Стрелка вниз 10"/>
          <p:cNvSpPr/>
          <p:nvPr/>
        </p:nvSpPr>
        <p:spPr>
          <a:xfrm rot="16200000">
            <a:off x="6210681" y="2466177"/>
            <a:ext cx="236423" cy="360363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 rot="16200000">
            <a:off x="6210681" y="2977360"/>
            <a:ext cx="236423" cy="360363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 rot="16200000">
            <a:off x="6210679" y="3507128"/>
            <a:ext cx="236425" cy="360363"/>
          </a:xfrm>
          <a:prstGeom prst="down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3084" name="TextBox 16"/>
          <p:cNvSpPr txBox="1">
            <a:spLocks noChangeArrowheads="1"/>
          </p:cNvSpPr>
          <p:nvPr/>
        </p:nvSpPr>
        <p:spPr bwMode="auto">
          <a:xfrm>
            <a:off x="4364826" y="2366689"/>
            <a:ext cx="1765300" cy="1580030"/>
          </a:xfrm>
          <a:prstGeom prst="rect">
            <a:avLst/>
          </a:prstGeom>
          <a:ln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2000" tIns="0" rIns="36000" bIns="0" anchor="ctr"/>
          <a:lstStyle/>
          <a:p>
            <a:pPr algn="ctr" eaLnBrk="1" hangingPunct="1"/>
            <a:r>
              <a:rPr lang="ru-RU" altLang="ru-RU" sz="1200" b="1" dirty="0">
                <a:solidFill>
                  <a:schemeClr val="bg1"/>
                </a:solidFill>
              </a:rPr>
              <a:t>Стратегия развития автомобильного и городского электрического транспорта </a:t>
            </a:r>
            <a:endParaRPr lang="ru-RU" altLang="ru-RU" sz="1200" b="1" dirty="0" smtClean="0">
              <a:solidFill>
                <a:schemeClr val="bg1"/>
              </a:solidFill>
            </a:endParaRPr>
          </a:p>
          <a:p>
            <a:pPr algn="ctr" eaLnBrk="1" hangingPunct="1"/>
            <a:r>
              <a:rPr lang="ru-RU" altLang="ru-RU" sz="1200" b="1" dirty="0" smtClean="0">
                <a:solidFill>
                  <a:schemeClr val="bg1"/>
                </a:solidFill>
              </a:rPr>
              <a:t>Российской </a:t>
            </a:r>
            <a:r>
              <a:rPr lang="ru-RU" altLang="ru-RU" sz="1200" b="1" dirty="0">
                <a:solidFill>
                  <a:schemeClr val="bg1"/>
                </a:solidFill>
              </a:rPr>
              <a:t>Федерации на период до 2030 года</a:t>
            </a:r>
            <a:endParaRPr lang="ru-RU" altLang="ru-RU" sz="1200" b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64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Прямая со стрелкой 29"/>
          <p:cNvCxnSpPr/>
          <p:nvPr/>
        </p:nvCxnSpPr>
        <p:spPr>
          <a:xfrm flipH="1">
            <a:off x="2195736" y="3384000"/>
            <a:ext cx="1584176" cy="396000"/>
          </a:xfrm>
          <a:prstGeom prst="straightConnector1">
            <a:avLst/>
          </a:prstGeom>
          <a:ln w="69850">
            <a:solidFill>
              <a:srgbClr val="33CCFF"/>
            </a:solidFill>
            <a:headEnd type="none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4572000" y="3420000"/>
            <a:ext cx="0" cy="756000"/>
          </a:xfrm>
          <a:prstGeom prst="straightConnector1">
            <a:avLst/>
          </a:prstGeom>
          <a:ln w="69850">
            <a:solidFill>
              <a:srgbClr val="33CCFF"/>
            </a:solidFill>
            <a:headEnd type="none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5291912" y="3384000"/>
            <a:ext cx="1584344" cy="396000"/>
          </a:xfrm>
          <a:prstGeom prst="straightConnector1">
            <a:avLst/>
          </a:prstGeom>
          <a:ln w="69850">
            <a:solidFill>
              <a:srgbClr val="33CCFF"/>
            </a:solidFill>
            <a:headEnd type="none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 стрелкой 2"/>
          <p:cNvCxnSpPr/>
          <p:nvPr/>
        </p:nvCxnSpPr>
        <p:spPr>
          <a:xfrm>
            <a:off x="2267744" y="2124000"/>
            <a:ext cx="1584176" cy="396000"/>
          </a:xfrm>
          <a:prstGeom prst="straightConnector1">
            <a:avLst/>
          </a:prstGeom>
          <a:ln w="69850">
            <a:solidFill>
              <a:srgbClr val="33CCFF"/>
            </a:solidFill>
            <a:headEnd type="none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4572000" y="1995686"/>
            <a:ext cx="0" cy="524314"/>
          </a:xfrm>
          <a:prstGeom prst="straightConnector1">
            <a:avLst/>
          </a:prstGeom>
          <a:ln w="69850">
            <a:solidFill>
              <a:srgbClr val="33CCFF"/>
            </a:solidFill>
            <a:headEnd type="none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5291912" y="2123999"/>
            <a:ext cx="1584344" cy="396000"/>
          </a:xfrm>
          <a:prstGeom prst="straightConnector1">
            <a:avLst/>
          </a:prstGeom>
          <a:ln w="69850">
            <a:solidFill>
              <a:srgbClr val="33CCFF"/>
            </a:solidFill>
            <a:headEnd type="none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179388" y="720000"/>
            <a:ext cx="8820612" cy="79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0" bIns="0" anchor="t" anchorCtr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6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Место Стратегии развития автомобильного и городского электрического транспорта Российской Федерации на период до 2030 года в стратегическом планировании Российской Федерации</a:t>
            </a:r>
            <a:endParaRPr lang="ru-RU" altLang="ru-RU" sz="1600" b="1" u="sng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algn="ctr"/>
            <a:endParaRPr lang="ru-RU" altLang="ru-RU" sz="1600" b="1" dirty="0">
              <a:solidFill>
                <a:srgbClr val="17375E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Box 16"/>
          <p:cNvSpPr txBox="1">
            <a:spLocks noChangeArrowheads="1"/>
          </p:cNvSpPr>
          <p:nvPr/>
        </p:nvSpPr>
        <p:spPr bwMode="auto">
          <a:xfrm>
            <a:off x="108000" y="3780000"/>
            <a:ext cx="2700000" cy="57600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Основа </a:t>
            </a:r>
            <a:r>
              <a:rPr 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для разработки государственных программ, схем и документов территориального  планирования</a:t>
            </a:r>
            <a:endParaRPr lang="ru-RU" sz="100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  <p:sp>
        <p:nvSpPr>
          <p:cNvPr id="26" name="TextBox 16"/>
          <p:cNvSpPr txBox="1">
            <a:spLocks noChangeArrowheads="1"/>
          </p:cNvSpPr>
          <p:nvPr/>
        </p:nvSpPr>
        <p:spPr bwMode="auto">
          <a:xfrm>
            <a:off x="3222000" y="4140000"/>
            <a:ext cx="2700000" cy="57600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Основа для разработки транспортной политики субъектов </a:t>
            </a:r>
            <a:r>
              <a:rPr 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Российской Федерации и </a:t>
            </a:r>
            <a:r>
              <a:rPr 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муниципальных образований</a:t>
            </a:r>
          </a:p>
        </p:txBody>
      </p:sp>
      <p:sp>
        <p:nvSpPr>
          <p:cNvPr id="27" name="TextBox 16"/>
          <p:cNvSpPr txBox="1">
            <a:spLocks noChangeArrowheads="1"/>
          </p:cNvSpPr>
          <p:nvPr/>
        </p:nvSpPr>
        <p:spPr bwMode="auto">
          <a:xfrm>
            <a:off x="6336496" y="3781274"/>
            <a:ext cx="2700000" cy="72008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Основа для разработки отраслевых программ развития автомобильного и городского электрического транспорта субъектов Российской Федерации и муниципальных образований</a:t>
            </a:r>
            <a:endParaRPr 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  <p:sp>
        <p:nvSpPr>
          <p:cNvPr id="19" name="TextBox 16"/>
          <p:cNvSpPr txBox="1">
            <a:spLocks noChangeArrowheads="1"/>
          </p:cNvSpPr>
          <p:nvPr/>
        </p:nvSpPr>
        <p:spPr bwMode="auto">
          <a:xfrm>
            <a:off x="2952000" y="2520000"/>
            <a:ext cx="3240000" cy="900000"/>
          </a:xfrm>
          <a:prstGeom prst="rect">
            <a:avLst/>
          </a:prstGeom>
          <a:gradFill>
            <a:gsLst>
              <a:gs pos="0">
                <a:srgbClr val="6699FF"/>
              </a:gs>
              <a:gs pos="50000">
                <a:srgbClr val="99CCFF"/>
              </a:gs>
              <a:gs pos="100000">
                <a:srgbClr val="6699FF"/>
              </a:gs>
            </a:gsLst>
            <a:lin ang="5400000" scaled="1"/>
          </a:gradFill>
          <a:ln>
            <a:noFill/>
          </a:ln>
        </p:spPr>
        <p:txBody>
          <a:bodyPr lIns="72000" tIns="0" rIns="36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2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Стратегия развития автомобильного и городского электрического транспорта Российской Федерации на период до 2030 года</a:t>
            </a:r>
            <a:endParaRPr lang="ru-RU" altLang="ru-RU" sz="1200" b="1" u="sng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8" name="TextBox 16"/>
          <p:cNvSpPr txBox="1">
            <a:spLocks noChangeArrowheads="1"/>
          </p:cNvSpPr>
          <p:nvPr/>
        </p:nvSpPr>
        <p:spPr bwMode="auto">
          <a:xfrm>
            <a:off x="3132000" y="1476000"/>
            <a:ext cx="2880000" cy="54000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Транспортная стратегия Российской Федерации на период до 2030 года</a:t>
            </a:r>
            <a:endParaRPr 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  <p:sp>
        <p:nvSpPr>
          <p:cNvPr id="21" name="TextBox 16"/>
          <p:cNvSpPr txBox="1">
            <a:spLocks noChangeArrowheads="1"/>
          </p:cNvSpPr>
          <p:nvPr/>
        </p:nvSpPr>
        <p:spPr bwMode="auto">
          <a:xfrm>
            <a:off x="107504" y="1620000"/>
            <a:ext cx="2880000" cy="54000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Стратегия инновационного развития Российской Федерации</a:t>
            </a:r>
          </a:p>
          <a:p>
            <a:pPr algn="ctr">
              <a:lnSpc>
                <a:spcPct val="80000"/>
              </a:lnSpc>
            </a:pPr>
            <a:r>
              <a:rPr 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 на период до 2020 года</a:t>
            </a:r>
          </a:p>
        </p:txBody>
      </p:sp>
      <p:sp>
        <p:nvSpPr>
          <p:cNvPr id="22" name="TextBox 16"/>
          <p:cNvSpPr txBox="1">
            <a:spLocks noChangeArrowheads="1"/>
          </p:cNvSpPr>
          <p:nvPr/>
        </p:nvSpPr>
        <p:spPr bwMode="auto">
          <a:xfrm>
            <a:off x="6156000" y="1620000"/>
            <a:ext cx="2880000" cy="54000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Прогноз социально-экономического развития Российской Федерации</a:t>
            </a:r>
          </a:p>
          <a:p>
            <a:pPr algn="ctr">
              <a:lnSpc>
                <a:spcPct val="80000"/>
              </a:lnSpc>
            </a:pPr>
            <a:r>
              <a:rPr 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на 2017 год и на плановый период </a:t>
            </a:r>
          </a:p>
          <a:p>
            <a:pPr algn="ctr">
              <a:lnSpc>
                <a:spcPct val="80000"/>
              </a:lnSpc>
            </a:pPr>
            <a:r>
              <a:rPr 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2018 и 2019 годов</a:t>
            </a:r>
          </a:p>
        </p:txBody>
      </p:sp>
    </p:spTree>
    <p:extLst>
      <p:ext uri="{BB962C8B-B14F-4D97-AF65-F5344CB8AC3E}">
        <p14:creationId xmlns:p14="http://schemas.microsoft.com/office/powerpoint/2010/main" val="85832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179388" y="863600"/>
            <a:ext cx="88169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17375E"/>
                </a:solidFill>
                <a:latin typeface="Arial" panose="020B0604020202020204" pitchFamily="34" charset="0"/>
              </a:rPr>
              <a:t>Объект стратегического планирования</a:t>
            </a:r>
          </a:p>
        </p:txBody>
      </p:sp>
      <p:sp>
        <p:nvSpPr>
          <p:cNvPr id="5123" name="Text Box 7"/>
          <p:cNvSpPr txBox="1">
            <a:spLocks noChangeArrowheads="1"/>
          </p:cNvSpPr>
          <p:nvPr/>
        </p:nvSpPr>
        <p:spPr bwMode="auto">
          <a:xfrm>
            <a:off x="179388" y="1258888"/>
            <a:ext cx="5397500" cy="3419475"/>
          </a:xfrm>
          <a:prstGeom prst="rect">
            <a:avLst/>
          </a:prstGeom>
          <a:gradFill rotWithShape="1">
            <a:gsLst>
              <a:gs pos="0">
                <a:srgbClr val="CCECFF"/>
              </a:gs>
              <a:gs pos="100000">
                <a:srgbClr val="0099C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>
                <a:solidFill>
                  <a:srgbClr val="17375E"/>
                </a:solidFill>
                <a:latin typeface="Arial" panose="020B0604020202020204" pitchFamily="34" charset="0"/>
              </a:rPr>
              <a:t>Автомобильный транспорт</a:t>
            </a:r>
          </a:p>
        </p:txBody>
      </p:sp>
      <p:sp>
        <p:nvSpPr>
          <p:cNvPr id="5124" name="Text Box 8"/>
          <p:cNvSpPr txBox="1">
            <a:spLocks noChangeArrowheads="1"/>
          </p:cNvSpPr>
          <p:nvPr/>
        </p:nvSpPr>
        <p:spPr bwMode="auto">
          <a:xfrm>
            <a:off x="287338" y="1582738"/>
            <a:ext cx="2879725" cy="30226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100" b="1">
                <a:solidFill>
                  <a:srgbClr val="17375E"/>
                </a:solidFill>
                <a:latin typeface="Arial" panose="020B0604020202020204" pitchFamily="34" charset="0"/>
              </a:rPr>
              <a:t>Совокупность хозяйствующих субъектов различных форм собственности, осуществляющих автотранспортную деятельность (в т.ч. - на коммерческой основе) на территории Российской Федерации</a:t>
            </a:r>
          </a:p>
        </p:txBody>
      </p:sp>
      <p:sp>
        <p:nvSpPr>
          <p:cNvPr id="5125" name="Text Box 9"/>
          <p:cNvSpPr txBox="1">
            <a:spLocks noChangeArrowheads="1"/>
          </p:cNvSpPr>
          <p:nvPr/>
        </p:nvSpPr>
        <p:spPr bwMode="auto">
          <a:xfrm>
            <a:off x="3273425" y="1582738"/>
            <a:ext cx="2195513" cy="30226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100" b="1">
                <a:solidFill>
                  <a:srgbClr val="17375E"/>
                </a:solidFill>
                <a:latin typeface="Arial" panose="020B0604020202020204" pitchFamily="34" charset="0"/>
              </a:rPr>
              <a:t>Совокупность всех автотранспортных средств (включая личный автотранспорт), участвующих в дорожном движении на территории Российской Федерации</a:t>
            </a:r>
          </a:p>
        </p:txBody>
      </p:sp>
      <p:grpSp>
        <p:nvGrpSpPr>
          <p:cNvPr id="5126" name="Group 134"/>
          <p:cNvGrpSpPr>
            <a:grpSpLocks/>
          </p:cNvGrpSpPr>
          <p:nvPr/>
        </p:nvGrpSpPr>
        <p:grpSpPr bwMode="auto">
          <a:xfrm>
            <a:off x="5724525" y="1258888"/>
            <a:ext cx="3271838" cy="3419475"/>
            <a:chOff x="3627" y="793"/>
            <a:chExt cx="1814" cy="2154"/>
          </a:xfrm>
        </p:grpSpPr>
        <p:sp>
          <p:nvSpPr>
            <p:cNvPr id="5134" name="Text Box 7"/>
            <p:cNvSpPr txBox="1">
              <a:spLocks noChangeArrowheads="1"/>
            </p:cNvSpPr>
            <p:nvPr/>
          </p:nvSpPr>
          <p:spPr bwMode="auto">
            <a:xfrm>
              <a:off x="3627" y="793"/>
              <a:ext cx="1814" cy="2154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100000">
                  <a:srgbClr val="0099CC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1400" b="1">
                  <a:solidFill>
                    <a:srgbClr val="17375E"/>
                  </a:solidFill>
                  <a:latin typeface="Arial" panose="020B0604020202020204" pitchFamily="34" charset="0"/>
                </a:rPr>
                <a:t>Городской электрический транспорт</a:t>
              </a:r>
            </a:p>
          </p:txBody>
        </p:sp>
        <p:sp>
          <p:nvSpPr>
            <p:cNvPr id="5135" name="Text Box 11"/>
            <p:cNvSpPr txBox="1">
              <a:spLocks noChangeArrowheads="1"/>
            </p:cNvSpPr>
            <p:nvPr/>
          </p:nvSpPr>
          <p:spPr bwMode="auto">
            <a:xfrm>
              <a:off x="3695" y="1133"/>
              <a:ext cx="1678" cy="176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ru-RU" altLang="ru-RU" sz="1100" b="1">
                  <a:solidFill>
                    <a:srgbClr val="17375E"/>
                  </a:solidFill>
                  <a:latin typeface="Arial" panose="020B0604020202020204" pitchFamily="34" charset="0"/>
                </a:rPr>
                <a:t>Совокупность хозяйствующих субъектов, осуществляющих перевозки в городах наземным электрическим транспортом, а также соответствующих транспортных средств, участвующих в дорожном движении</a:t>
              </a:r>
            </a:p>
          </p:txBody>
        </p:sp>
      </p:grpSp>
      <p:pic>
        <p:nvPicPr>
          <p:cNvPr id="5127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716213"/>
            <a:ext cx="1287463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063" y="2716213"/>
            <a:ext cx="1331912" cy="88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3708400"/>
            <a:ext cx="100806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743325"/>
            <a:ext cx="108108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2879725"/>
            <a:ext cx="919163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413" y="3527425"/>
            <a:ext cx="17954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879725"/>
            <a:ext cx="2160587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79388" y="771525"/>
            <a:ext cx="8816975" cy="5397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17375E"/>
                </a:solidFill>
                <a:latin typeface="Arial" panose="020B0604020202020204" pitchFamily="34" charset="0"/>
              </a:rPr>
              <a:t>Роль и место автомобильного транспорта в развитии экономики государства и удовлетворении транспортных потребностей общества</a:t>
            </a:r>
          </a:p>
        </p:txBody>
      </p:sp>
      <p:graphicFrame>
        <p:nvGraphicFramePr>
          <p:cNvPr id="18435" name="Group 3"/>
          <p:cNvGraphicFramePr>
            <a:graphicFrameLocks noGrp="1"/>
          </p:cNvGraphicFramePr>
          <p:nvPr/>
        </p:nvGraphicFramePr>
        <p:xfrm>
          <a:off x="107950" y="1419225"/>
          <a:ext cx="6291262" cy="3344863"/>
        </p:xfrm>
        <a:graphic>
          <a:graphicData uri="http://schemas.openxmlformats.org/drawingml/2006/table">
            <a:tbl>
              <a:tblPr/>
              <a:tblGrid>
                <a:gridCol w="2097087"/>
                <a:gridCol w="2097088"/>
                <a:gridCol w="2097087"/>
              </a:tblGrid>
              <a:tr h="9428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18000" marR="18000" marT="18002" marB="18002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18000" marR="18000" marT="18002" marB="18002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18000" marR="18000" marT="18002" marB="18002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8420"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Численность парка, ед.</a:t>
                      </a:r>
                    </a:p>
                  </a:txBody>
                  <a:tcPr marL="18000" marR="18000" marT="18002" marB="18002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18000" marR="18000" marT="18000" marB="18000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18000" marR="18000" marT="18000" marB="18000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842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44,3 млн.</a:t>
                      </a:r>
                    </a:p>
                  </a:txBody>
                  <a:tcPr marL="18000" marR="18000" marT="18002" marB="18002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6,2 млн.</a:t>
                      </a:r>
                    </a:p>
                  </a:txBody>
                  <a:tcPr marL="18000" marR="18000" marT="18002" marB="18002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0,9 млн.</a:t>
                      </a:r>
                    </a:p>
                  </a:txBody>
                  <a:tcPr marL="18000" marR="18000" marT="18002" marB="18002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8420"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Роль в транспортной системе</a:t>
                      </a:r>
                    </a:p>
                  </a:txBody>
                  <a:tcPr marL="18000" marR="18000" marT="18002" marB="18002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18000" marR="18000" marT="18000" marB="18000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18000" marR="18000" marT="18000" marB="18000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3672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20-25% объёма перевозок в городах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302 ед. в расчёте на 1 тыс. жителей</a:t>
                      </a:r>
                    </a:p>
                  </a:txBody>
                  <a:tcPr marL="18000" marR="18000" marT="18000" marB="18000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67% в объёме перевозок всеми видами транспорта</a:t>
                      </a:r>
                    </a:p>
                  </a:txBody>
                  <a:tcPr marL="18000" marR="18000" marT="18000" marB="18000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60% в объёме перевозок транспортом общего пользования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1,6 тыс. городов и посёлков городского типа, 85 тыс. сельских населённых пунктов</a:t>
                      </a:r>
                    </a:p>
                  </a:txBody>
                  <a:tcPr marL="18000" marR="18000" marT="18000" marB="18000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173" name="Рисунок 1" descr="http://avto-russia.ru/autos/lada/photo/lada_2114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7" b="12085"/>
          <a:stretch>
            <a:fillRect/>
          </a:stretch>
        </p:blipFill>
        <p:spPr bwMode="auto">
          <a:xfrm>
            <a:off x="433388" y="1457325"/>
            <a:ext cx="1360487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4" name="Рисунок 2" descr="Картинки по запросу камаз 5308 фото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810"/>
          <a:stretch>
            <a:fillRect/>
          </a:stretch>
        </p:blipFill>
        <p:spPr bwMode="auto">
          <a:xfrm>
            <a:off x="2520950" y="1457325"/>
            <a:ext cx="1414463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5" name="Рисунок 3" descr="Картинки по запросу лиаз-5292 фото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22" r="4123" b="14044"/>
          <a:stretch>
            <a:fillRect/>
          </a:stretch>
        </p:blipFill>
        <p:spPr bwMode="auto">
          <a:xfrm>
            <a:off x="4465638" y="1457325"/>
            <a:ext cx="1725612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76" name="TextBox 16"/>
          <p:cNvSpPr txBox="1">
            <a:spLocks noChangeArrowheads="1"/>
          </p:cNvSpPr>
          <p:nvPr/>
        </p:nvSpPr>
        <p:spPr bwMode="auto">
          <a:xfrm>
            <a:off x="6516688" y="1419225"/>
            <a:ext cx="2479675" cy="338455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900" b="1">
                <a:solidFill>
                  <a:srgbClr val="003366"/>
                </a:solidFill>
                <a:latin typeface="Arial" panose="020B0604020202020204" pitchFamily="34" charset="0"/>
              </a:rPr>
              <a:t>Основные преимущества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900" b="1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900">
                <a:solidFill>
                  <a:srgbClr val="003366"/>
                </a:solidFill>
                <a:latin typeface="Arial" panose="020B0604020202020204" pitchFamily="34" charset="0"/>
              </a:rPr>
              <a:t>- широкая сфера применения по диапазону расстояний доставки пассажиров и грузов, по видам перевозимого груза, партионности доставки груза;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900">
                <a:solidFill>
                  <a:srgbClr val="003366"/>
                </a:solidFill>
                <a:latin typeface="Arial" panose="020B0604020202020204" pitchFamily="34" charset="0"/>
              </a:rPr>
              <a:t>- возможность доставки пассажиров и грузов «от двери до двери»;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900">
                <a:solidFill>
                  <a:srgbClr val="003366"/>
                </a:solidFill>
                <a:latin typeface="Arial" panose="020B0604020202020204" pitchFamily="34" charset="0"/>
              </a:rPr>
              <a:t>- возможность обеспечения высоких скоростей доставки пассажиров и грузов;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900">
                <a:solidFill>
                  <a:srgbClr val="003366"/>
                </a:solidFill>
                <a:latin typeface="Arial" panose="020B0604020202020204" pitchFamily="34" charset="0"/>
              </a:rPr>
              <a:t>возможности оперативного изменения маршрутов и графиков движения;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900">
                <a:solidFill>
                  <a:srgbClr val="003366"/>
                </a:solidFill>
                <a:latin typeface="Arial" panose="020B0604020202020204" pitchFamily="34" charset="0"/>
              </a:rPr>
              <a:t>- безальтернативное применение для транспортного обслуживания предприятий, не имеющих других подъездных путей, кроме автомобильных дорог;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900">
                <a:solidFill>
                  <a:srgbClr val="003366"/>
                </a:solidFill>
                <a:latin typeface="Arial" panose="020B0604020202020204" pitchFamily="34" charset="0"/>
              </a:rPr>
              <a:t>- более гибкое ценообразование по сравнению с другими видами транспорта</a:t>
            </a:r>
            <a:endParaRPr lang="ru-RU" altLang="ru-RU" sz="900" b="1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79388" y="863600"/>
            <a:ext cx="881697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17375E"/>
                </a:solidFill>
                <a:latin typeface="Arial" panose="020B0604020202020204" pitchFamily="34" charset="0"/>
              </a:rPr>
              <a:t>Роль и место городского электрического транспорта в развитии экономики и удовлетворении транспортных потребностей населения</a:t>
            </a:r>
          </a:p>
        </p:txBody>
      </p:sp>
      <p:graphicFrame>
        <p:nvGraphicFramePr>
          <p:cNvPr id="18435" name="Group 3"/>
          <p:cNvGraphicFramePr>
            <a:graphicFrameLocks noGrp="1"/>
          </p:cNvGraphicFramePr>
          <p:nvPr/>
        </p:nvGraphicFramePr>
        <p:xfrm>
          <a:off x="1011238" y="1492250"/>
          <a:ext cx="4194175" cy="3260746"/>
        </p:xfrm>
        <a:graphic>
          <a:graphicData uri="http://schemas.openxmlformats.org/drawingml/2006/table">
            <a:tbl>
              <a:tblPr/>
              <a:tblGrid>
                <a:gridCol w="2097087"/>
                <a:gridCol w="2097088"/>
              </a:tblGrid>
              <a:tr h="11296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en-US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18000" marR="18000" marT="17993" marB="17993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18000" marR="18000" marT="17993" marB="17993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8379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Численность парка, ед.</a:t>
                      </a:r>
                    </a:p>
                  </a:txBody>
                  <a:tcPr marL="18000" marR="18000" marT="17993" marB="17993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18000" marR="18000" marT="18000" marB="18000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837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8,2 тыс.</a:t>
                      </a:r>
                    </a:p>
                  </a:txBody>
                  <a:tcPr marL="18000" marR="18000" marT="17993" marB="17993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10,5 тыс.</a:t>
                      </a:r>
                    </a:p>
                  </a:txBody>
                  <a:tcPr marL="18000" marR="18000" marT="17993" marB="17993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8379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Роль в транспортной системе</a:t>
                      </a:r>
                    </a:p>
                  </a:txBody>
                  <a:tcPr marL="18000" marR="18000" marT="17993" marB="17993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18000" marR="18000" marT="18000" marB="18000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65897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111 городов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16% в объёме перевозок транспортом общего пользования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18000" marR="18000" marT="17993" marB="17993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18000" marR="18000" marT="18000" marB="18000" horzOverflow="overflow">
                    <a:lnL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7375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189" name="TextBox 16"/>
          <p:cNvSpPr txBox="1">
            <a:spLocks noChangeArrowheads="1"/>
          </p:cNvSpPr>
          <p:nvPr/>
        </p:nvSpPr>
        <p:spPr bwMode="auto">
          <a:xfrm>
            <a:off x="5764213" y="2066925"/>
            <a:ext cx="2479675" cy="1944688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800" b="1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Основные преимущества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000" b="1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000">
                <a:solidFill>
                  <a:srgbClr val="003366"/>
                </a:solidFill>
                <a:latin typeface="Arial" panose="020B0604020202020204" pitchFamily="34" charset="0"/>
              </a:rPr>
              <a:t>- экологическая безопасность;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000">
                <a:solidFill>
                  <a:srgbClr val="003366"/>
                </a:solidFill>
                <a:latin typeface="Arial" panose="020B0604020202020204" pitchFamily="34" charset="0"/>
              </a:rPr>
              <a:t>- большая провозная способность;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000">
                <a:solidFill>
                  <a:srgbClr val="003366"/>
                </a:solidFill>
                <a:latin typeface="Arial" panose="020B0604020202020204" pitchFamily="34" charset="0"/>
              </a:rPr>
              <a:t>- низкая себестоимость перевозок;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000">
                <a:solidFill>
                  <a:srgbClr val="003366"/>
                </a:solidFill>
                <a:latin typeface="Arial" panose="020B0604020202020204" pitchFamily="34" charset="0"/>
              </a:rPr>
              <a:t>- низкий уровень шума;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ru-RU" altLang="ru-RU" sz="1000">
                <a:solidFill>
                  <a:srgbClr val="003366"/>
                </a:solidFill>
                <a:latin typeface="Arial" panose="020B0604020202020204" pitchFamily="34" charset="0"/>
              </a:rPr>
              <a:t>- низкая пожаро- и взрывоопасность при авариях</a:t>
            </a:r>
          </a:p>
        </p:txBody>
      </p:sp>
      <p:pic>
        <p:nvPicPr>
          <p:cNvPr id="7190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263" y="1581150"/>
            <a:ext cx="1223962" cy="91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1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570038"/>
            <a:ext cx="1239838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79388" y="863600"/>
            <a:ext cx="881697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17375E"/>
                </a:solidFill>
                <a:latin typeface="Arial" panose="020B0604020202020204" pitchFamily="34" charset="0"/>
              </a:rPr>
              <a:t>Потребление ресурсов и ущерб от функционирования автомобильного транспорта</a:t>
            </a:r>
          </a:p>
        </p:txBody>
      </p:sp>
      <p:sp>
        <p:nvSpPr>
          <p:cNvPr id="8195" name="Text Box 885"/>
          <p:cNvSpPr txBox="1">
            <a:spLocks noChangeArrowheads="1"/>
          </p:cNvSpPr>
          <p:nvPr/>
        </p:nvSpPr>
        <p:spPr bwMode="auto">
          <a:xfrm>
            <a:off x="1690688" y="1520825"/>
            <a:ext cx="151288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0" rIns="1800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solidFill>
                  <a:srgbClr val="17375E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Ресурсоемкость</a:t>
            </a:r>
          </a:p>
        </p:txBody>
      </p:sp>
      <p:pic>
        <p:nvPicPr>
          <p:cNvPr id="8196" name="Рисунок 7" descr="http://vlasti.net/ext/thumbnails/news052013/166649/fu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773238"/>
            <a:ext cx="1584325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 Box 894"/>
          <p:cNvSpPr txBox="1">
            <a:spLocks noChangeArrowheads="1"/>
          </p:cNvSpPr>
          <p:nvPr/>
        </p:nvSpPr>
        <p:spPr bwMode="auto">
          <a:xfrm>
            <a:off x="1619250" y="2886075"/>
            <a:ext cx="1584325" cy="15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0" rIns="1800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000" b="1">
                <a:solidFill>
                  <a:srgbClr val="17375E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Свыше 6 млн. чел.</a:t>
            </a:r>
          </a:p>
        </p:txBody>
      </p:sp>
      <p:pic>
        <p:nvPicPr>
          <p:cNvPr id="8198" name="Рисунок 8" descr="http://www.aeroportservis.ru/img/bochki-benz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3319463"/>
            <a:ext cx="1657350" cy="108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Text Box 896"/>
          <p:cNvSpPr txBox="1">
            <a:spLocks noChangeArrowheads="1"/>
          </p:cNvSpPr>
          <p:nvPr/>
        </p:nvSpPr>
        <p:spPr bwMode="auto">
          <a:xfrm>
            <a:off x="1619250" y="4435475"/>
            <a:ext cx="1584325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0" rIns="1800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000" b="1">
                <a:solidFill>
                  <a:srgbClr val="17375E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65 млн. т ежегодно</a:t>
            </a:r>
          </a:p>
        </p:txBody>
      </p:sp>
      <p:sp>
        <p:nvSpPr>
          <p:cNvPr id="8200" name="Text Box 897"/>
          <p:cNvSpPr txBox="1">
            <a:spLocks noChangeArrowheads="1"/>
          </p:cNvSpPr>
          <p:nvPr/>
        </p:nvSpPr>
        <p:spPr bwMode="auto">
          <a:xfrm>
            <a:off x="6154738" y="1520825"/>
            <a:ext cx="151288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0" rIns="1800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solidFill>
                  <a:srgbClr val="17375E"/>
                </a:solidFill>
                <a:latin typeface="Arial Black" panose="020B0A040201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Ущерб</a:t>
            </a:r>
          </a:p>
        </p:txBody>
      </p:sp>
      <p:pic>
        <p:nvPicPr>
          <p:cNvPr id="8201" name="Рисунок 9" descr="http://derkach.ru/wp-content/uploads/2014/04/dt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98"/>
          <a:stretch>
            <a:fillRect/>
          </a:stretch>
        </p:blipFill>
        <p:spPr bwMode="auto">
          <a:xfrm>
            <a:off x="4859338" y="1773238"/>
            <a:ext cx="1944687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Рисунок 10" descr="http://www.poiskavtouslug.ru/images/5678untitle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038" y="1773238"/>
            <a:ext cx="1573212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3" name="Text Box 900"/>
          <p:cNvSpPr txBox="1">
            <a:spLocks noChangeArrowheads="1"/>
          </p:cNvSpPr>
          <p:nvPr/>
        </p:nvSpPr>
        <p:spPr bwMode="auto">
          <a:xfrm>
            <a:off x="4787900" y="2889250"/>
            <a:ext cx="2016125" cy="61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0" rIns="1800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  <a:r>
              <a:rPr lang="ru-RU" altLang="ru-RU" sz="1000" b="1">
                <a:solidFill>
                  <a:srgbClr val="17375E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15,8 погибших в ДТП в расчёте на 100 тыс. населения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rgbClr val="17375E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 </a:t>
            </a:r>
            <a:r>
              <a:rPr lang="ru-RU" altLang="ru-RU" sz="1000" b="1">
                <a:solidFill>
                  <a:srgbClr val="17375E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15 % от всех внешних причин смерти</a:t>
            </a:r>
          </a:p>
        </p:txBody>
      </p:sp>
      <p:sp>
        <p:nvSpPr>
          <p:cNvPr id="8204" name="Text Box 901"/>
          <p:cNvSpPr txBox="1">
            <a:spLocks noChangeArrowheads="1"/>
          </p:cNvSpPr>
          <p:nvPr/>
        </p:nvSpPr>
        <p:spPr bwMode="auto">
          <a:xfrm>
            <a:off x="7019925" y="2889250"/>
            <a:ext cx="1584325" cy="177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0" rIns="1800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000" b="1">
                <a:solidFill>
                  <a:srgbClr val="17375E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40% выбросов загрязняющих веществ в атмосферу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000" b="1">
                <a:solidFill>
                  <a:srgbClr val="17375E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15-20 тыс. связанных с этим фактором преждевременных смертей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000" b="1">
                <a:solidFill>
                  <a:srgbClr val="17375E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15% климатических газов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000" b="1">
                <a:solidFill>
                  <a:srgbClr val="17375E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Ущерб от транспортных заторов 3-5% ВВП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10"/>
          <p:cNvSpPr txBox="1">
            <a:spLocks noChangeArrowheads="1"/>
          </p:cNvSpPr>
          <p:nvPr/>
        </p:nvSpPr>
        <p:spPr bwMode="auto">
          <a:xfrm>
            <a:off x="144463" y="1260475"/>
            <a:ext cx="1619250" cy="3419475"/>
          </a:xfrm>
          <a:prstGeom prst="rect">
            <a:avLst/>
          </a:prstGeom>
          <a:gradFill rotWithShape="1">
            <a:gsLst>
              <a:gs pos="0">
                <a:srgbClr val="CCCCFF"/>
              </a:gs>
              <a:gs pos="50000">
                <a:srgbClr val="FFCCCC"/>
              </a:gs>
              <a:gs pos="100000">
                <a:srgbClr val="CCCC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1800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ru-RU" altLang="ru-RU" sz="1050" b="1" dirty="0" smtClean="0"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ru-RU" altLang="ru-RU" sz="1200" b="1" u="sng" dirty="0" smtClean="0">
                <a:solidFill>
                  <a:srgbClr val="003366"/>
                </a:solidFill>
                <a:latin typeface="Arial" panose="020B0604020202020204" pitchFamily="34" charset="0"/>
              </a:rPr>
              <a:t>Сфера управления</a:t>
            </a:r>
          </a:p>
          <a:p>
            <a:pPr algn="ctr" eaLnBrk="1" hangingPunct="1">
              <a:defRPr/>
            </a:pPr>
            <a:endParaRPr lang="ru-RU" altLang="ru-RU" sz="120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altLang="ru-RU" sz="120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altLang="ru-RU" sz="105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eaLnBrk="1" hangingPunct="1"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большое количество субъектов регулирования, их территориальная </a:t>
            </a:r>
            <a:r>
              <a:rPr lang="ru-RU" altLang="ru-RU" sz="105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рассредоточенность</a:t>
            </a:r>
            <a:endParaRPr lang="ru-RU" altLang="ru-RU" sz="105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eaLnBrk="1" hangingPunct="1"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недостаточная эффективность механизмов государственного регулирования, контроля и надзора</a:t>
            </a:r>
            <a:r>
              <a:rPr lang="ru-RU" altLang="ru-RU" sz="1050" dirty="0" smtClean="0">
                <a:solidFill>
                  <a:srgbClr val="003366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6389" name="Text Box 11"/>
          <p:cNvSpPr txBox="1">
            <a:spLocks noChangeArrowheads="1"/>
          </p:cNvSpPr>
          <p:nvPr/>
        </p:nvSpPr>
        <p:spPr bwMode="auto">
          <a:xfrm>
            <a:off x="1908175" y="1260475"/>
            <a:ext cx="1692275" cy="3419475"/>
          </a:xfrm>
          <a:prstGeom prst="rect">
            <a:avLst/>
          </a:prstGeom>
          <a:gradFill rotWithShape="1">
            <a:gsLst>
              <a:gs pos="0">
                <a:srgbClr val="CCCCFF"/>
              </a:gs>
              <a:gs pos="50000">
                <a:srgbClr val="FFCCCC"/>
              </a:gs>
              <a:gs pos="100000">
                <a:srgbClr val="CCCC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1800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ru-RU" altLang="ru-RU" sz="1050" b="1" dirty="0" smtClean="0"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ru-RU" altLang="ru-RU" sz="1200" b="1" u="sng" dirty="0" smtClean="0">
                <a:solidFill>
                  <a:srgbClr val="003366"/>
                </a:solidFill>
                <a:latin typeface="Arial" panose="020B0604020202020204" pitchFamily="34" charset="0"/>
              </a:rPr>
              <a:t>Сфера правового регулирования</a:t>
            </a:r>
          </a:p>
          <a:p>
            <a:pPr algn="ctr" eaLnBrk="1" hangingPunct="1">
              <a:defRPr/>
            </a:pPr>
            <a:endParaRPr lang="ru-RU" altLang="ru-RU" sz="120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altLang="ru-RU" sz="105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недостаточность правовой регламентации деятельности, юридических и физических лиц в сфере перевозок, а также  результатов такой деятельности применительно к  коммерческим перевозкам и перевозкам для собственных нужд</a:t>
            </a:r>
          </a:p>
        </p:txBody>
      </p:sp>
      <p:sp>
        <p:nvSpPr>
          <p:cNvPr id="16390" name="Text Box 12"/>
          <p:cNvSpPr txBox="1">
            <a:spLocks noChangeArrowheads="1"/>
          </p:cNvSpPr>
          <p:nvPr/>
        </p:nvSpPr>
        <p:spPr bwMode="auto">
          <a:xfrm>
            <a:off x="3743325" y="1260475"/>
            <a:ext cx="2447925" cy="3419475"/>
          </a:xfrm>
          <a:prstGeom prst="rect">
            <a:avLst/>
          </a:prstGeom>
          <a:gradFill rotWithShape="1">
            <a:gsLst>
              <a:gs pos="0">
                <a:srgbClr val="CCCCFF"/>
              </a:gs>
              <a:gs pos="50000">
                <a:srgbClr val="FFCCCC"/>
              </a:gs>
              <a:gs pos="100000">
                <a:srgbClr val="CCCC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1800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ru-RU" altLang="ru-RU" sz="1050" b="1" dirty="0" smtClean="0"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ru-RU" altLang="ru-RU" sz="1200" b="1" u="sng" dirty="0" smtClean="0">
                <a:solidFill>
                  <a:srgbClr val="003366"/>
                </a:solidFill>
                <a:latin typeface="Arial" panose="020B0604020202020204" pitchFamily="34" charset="0"/>
              </a:rPr>
              <a:t>Экономическое регулирование</a:t>
            </a:r>
          </a:p>
          <a:p>
            <a:pPr algn="ctr" eaLnBrk="1" hangingPunct="1">
              <a:defRPr/>
            </a:pPr>
            <a:endParaRPr lang="ru-RU" altLang="ru-RU" sz="120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altLang="ru-RU" sz="120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endParaRPr lang="ru-RU" altLang="ru-RU" sz="120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тарифная, налоговая и </a:t>
            </a:r>
            <a:r>
              <a:rPr lang="ru-RU" altLang="ru-RU" sz="105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амортиза-ционная</a:t>
            </a: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 политика государства не позволяют субъектам отрасли функционировать финансово устойчиво</a:t>
            </a:r>
          </a:p>
          <a:p>
            <a:pPr eaLnBrk="1" hangingPunct="1">
              <a:spcBef>
                <a:spcPts val="0"/>
              </a:spcBef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отсутствуют методы </a:t>
            </a:r>
            <a:r>
              <a:rPr lang="ru-RU" altLang="ru-RU" sz="105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интернализации</a:t>
            </a: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 в стоимость перевозки всех «внешних» негативных эффектов, связанных с его функционированием (потери, связанные с задержками при перевозках, риски ДТП, выбросы вредных веществ и СО2, разрушение дорожных покрытий, заторы и др.)</a:t>
            </a:r>
          </a:p>
        </p:txBody>
      </p:sp>
      <p:sp>
        <p:nvSpPr>
          <p:cNvPr id="16391" name="Text Box 13"/>
          <p:cNvSpPr txBox="1">
            <a:spLocks noChangeArrowheads="1"/>
          </p:cNvSpPr>
          <p:nvPr/>
        </p:nvSpPr>
        <p:spPr bwMode="auto">
          <a:xfrm>
            <a:off x="6335713" y="1260475"/>
            <a:ext cx="2660650" cy="3419475"/>
          </a:xfrm>
          <a:prstGeom prst="rect">
            <a:avLst/>
          </a:prstGeom>
          <a:gradFill rotWithShape="1">
            <a:gsLst>
              <a:gs pos="0">
                <a:srgbClr val="CCCCFF"/>
              </a:gs>
              <a:gs pos="50000">
                <a:srgbClr val="FFCCCC"/>
              </a:gs>
              <a:gs pos="100000">
                <a:srgbClr val="CCCC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1800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ru-RU" altLang="ru-RU" sz="1050" b="1" dirty="0" smtClean="0"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ru-RU" altLang="ru-RU" sz="1200" b="1" u="sng" dirty="0" smtClean="0">
                <a:solidFill>
                  <a:srgbClr val="003366"/>
                </a:solidFill>
                <a:latin typeface="Arial" panose="020B0604020202020204" pitchFamily="34" charset="0"/>
              </a:rPr>
              <a:t>Технический уровень и техническое состояние транспортных средств</a:t>
            </a:r>
          </a:p>
          <a:p>
            <a:pPr eaLnBrk="1" hangingPunct="1">
              <a:defRPr/>
            </a:pPr>
            <a:endParaRPr lang="ru-RU" altLang="ru-RU" sz="105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eaLnBrk="1" hangingPunct="1"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износ основных фондов автомобильного транспорта превышает 60%.</a:t>
            </a:r>
          </a:p>
          <a:p>
            <a:pPr eaLnBrk="1" hangingPunct="1"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средний «возраст» легковых автомобилей равен 12 годам</a:t>
            </a:r>
          </a:p>
          <a:p>
            <a:pPr eaLnBrk="1" hangingPunct="1"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более половины автобусов и грузовых автомобилей имеют «возраст» свыше 10 лет</a:t>
            </a:r>
            <a:endParaRPr lang="ru-RU" altLang="zh-CN" sz="105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eaLnBrk="1" hangingPunct="1">
              <a:spcAft>
                <a:spcPts val="400"/>
              </a:spcAft>
              <a:defRPr/>
            </a:pPr>
            <a:r>
              <a:rPr lang="ru-RU" altLang="zh-CN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удельный вес трамвайных вагонов, </a:t>
            </a:r>
            <a:r>
              <a:rPr lang="ru-RU" altLang="zh-CN" sz="105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эксплуатирующихся</a:t>
            </a:r>
            <a:r>
              <a:rPr lang="ru-RU" altLang="zh-CN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 сверх нормативного срока, составляет 75 процентов и троллейбусов - 55 процентов</a:t>
            </a:r>
            <a:endParaRPr lang="ru-RU" altLang="ru-RU" sz="1050" dirty="0" smtClean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  <p:sp>
        <p:nvSpPr>
          <p:cNvPr id="9222" name="Text Box 9"/>
          <p:cNvSpPr txBox="1">
            <a:spLocks noChangeArrowheads="1"/>
          </p:cNvSpPr>
          <p:nvPr/>
        </p:nvSpPr>
        <p:spPr bwMode="auto">
          <a:xfrm>
            <a:off x="179388" y="719138"/>
            <a:ext cx="8816975" cy="3952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17375E"/>
                </a:solidFill>
                <a:latin typeface="Arial" panose="020B0604020202020204" pitchFamily="34" charset="0"/>
              </a:rPr>
              <a:t>Основные проблемы развития автомобильного и наземного городского электрического транспорта Российской Федерации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9"/>
          <p:cNvSpPr txBox="1">
            <a:spLocks noChangeArrowheads="1"/>
          </p:cNvSpPr>
          <p:nvPr/>
        </p:nvSpPr>
        <p:spPr bwMode="auto">
          <a:xfrm>
            <a:off x="179388" y="719138"/>
            <a:ext cx="8816975" cy="3952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17375E"/>
                </a:solidFill>
                <a:latin typeface="Arial" panose="020B0604020202020204" pitchFamily="34" charset="0"/>
              </a:rPr>
              <a:t>Основные проблемы развития автомобильного и наземного городского электрического транспорта Российской Федерации</a:t>
            </a:r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144463" y="1260475"/>
            <a:ext cx="5148262" cy="3419475"/>
          </a:xfrm>
          <a:prstGeom prst="rect">
            <a:avLst/>
          </a:prstGeom>
          <a:gradFill rotWithShape="1">
            <a:gsLst>
              <a:gs pos="0">
                <a:srgbClr val="CCCCFF"/>
              </a:gs>
              <a:gs pos="50000">
                <a:srgbClr val="FFCCCC"/>
              </a:gs>
              <a:gs pos="100000">
                <a:srgbClr val="CCCC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0" rIns="1800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ru-RU" altLang="ru-RU" sz="120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ru-RU" altLang="ru-RU" sz="1200" b="1" u="sng" dirty="0" smtClean="0">
                <a:solidFill>
                  <a:srgbClr val="003366"/>
                </a:solidFill>
                <a:latin typeface="Arial" panose="020B0604020202020204" pitchFamily="34" charset="0"/>
              </a:rPr>
              <a:t>Обеспечение безопасности дорожного движения</a:t>
            </a:r>
          </a:p>
          <a:p>
            <a:pPr algn="ctr" eaLnBrk="1" hangingPunct="1">
              <a:defRPr/>
            </a:pPr>
            <a:r>
              <a:rPr lang="ru-RU" altLang="ru-RU" sz="1200" b="1" u="sng" dirty="0" smtClean="0">
                <a:solidFill>
                  <a:srgbClr val="003366"/>
                </a:solidFill>
                <a:latin typeface="Arial" panose="020B0604020202020204" pitchFamily="34" charset="0"/>
              </a:rPr>
              <a:t>и безопасности перевозок</a:t>
            </a:r>
          </a:p>
          <a:p>
            <a:pPr algn="ctr" eaLnBrk="1" hangingPunct="1">
              <a:defRPr/>
            </a:pPr>
            <a:endParaRPr lang="ru-RU" altLang="ru-RU" sz="105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недостаточная эффективность механизмов воздействия государства на ситуацию с аварийностью</a:t>
            </a:r>
          </a:p>
          <a:p>
            <a:pPr eaLnBrk="1" hangingPunct="1">
              <a:lnSpc>
                <a:spcPct val="90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отсутствие рационального распределения предметов ведения по обеспечению БДД между органами исполнительной власти различных уровней, эффективных механизмов координации</a:t>
            </a:r>
          </a:p>
          <a:p>
            <a:pPr eaLnBrk="1" hangingPunct="1">
              <a:lnSpc>
                <a:spcPct val="90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недостаточное взаимодействие государства и общества </a:t>
            </a:r>
          </a:p>
          <a:p>
            <a:pPr eaLnBrk="1" hangingPunct="1">
              <a:lnSpc>
                <a:spcPct val="90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низкое качество и недостаточная пропускная способность улично-дорожной сети</a:t>
            </a:r>
          </a:p>
          <a:p>
            <a:pPr eaLnBrk="1" hangingPunct="1">
              <a:lnSpc>
                <a:spcPct val="90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отсутствие четких должностных инструкций для работников организаций по обеспечению БДД, отсутствие эффективной системы их подготовки, повышения квалификации и аттестации</a:t>
            </a:r>
          </a:p>
          <a:p>
            <a:pPr eaLnBrk="1" hangingPunct="1">
              <a:lnSpc>
                <a:spcPct val="90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слабое использование возможностей </a:t>
            </a:r>
            <a:r>
              <a:rPr lang="ru-RU" altLang="ru-RU" sz="105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телематики</a:t>
            </a: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, связи, спутникового навигационного позиционирования</a:t>
            </a:r>
          </a:p>
          <a:p>
            <a:pPr eaLnBrk="1" hangingPunct="1">
              <a:lnSpc>
                <a:spcPct val="90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недостатки в сфере организации и регулирования дорожного движения</a:t>
            </a:r>
          </a:p>
          <a:p>
            <a:pPr eaLnBrk="1" hangingPunct="1">
              <a:lnSpc>
                <a:spcPct val="90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отсутствие эффективной системы контроля технического состояния автотранспорта в эксплуатации</a:t>
            </a: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5435600" y="1260475"/>
            <a:ext cx="3563938" cy="3419475"/>
          </a:xfrm>
          <a:prstGeom prst="rect">
            <a:avLst/>
          </a:prstGeom>
          <a:gradFill rotWithShape="1">
            <a:gsLst>
              <a:gs pos="0">
                <a:srgbClr val="CCCCFF"/>
              </a:gs>
              <a:gs pos="50000">
                <a:srgbClr val="FFCCCC"/>
              </a:gs>
              <a:gs pos="100000">
                <a:srgbClr val="CCCC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0" rIns="1800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ru-RU" altLang="ru-RU" sz="120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ru-RU" altLang="ru-RU" sz="1200" b="1" u="sng" dirty="0" smtClean="0">
                <a:solidFill>
                  <a:srgbClr val="003366"/>
                </a:solidFill>
                <a:latin typeface="Arial" panose="020B0604020202020204" pitchFamily="34" charset="0"/>
              </a:rPr>
              <a:t>Негативное воздействие на состояние окружающей среды, здоровье населения и климат</a:t>
            </a:r>
          </a:p>
          <a:p>
            <a:pPr eaLnBrk="1" hangingPunct="1">
              <a:lnSpc>
                <a:spcPct val="90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отсутствие установленных полномочий органов власти в сфере обеспечения экологической безопасности транспорта</a:t>
            </a:r>
          </a:p>
          <a:p>
            <a:pPr eaLnBrk="1" hangingPunct="1">
              <a:lnSpc>
                <a:spcPct val="90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отсутствие действенных механизмов, стимулирующих использование более «экологически чистых» и </a:t>
            </a:r>
            <a:r>
              <a:rPr lang="ru-RU" altLang="ru-RU" sz="105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энергоэффективных</a:t>
            </a: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 транспортных средств и технологий</a:t>
            </a:r>
          </a:p>
          <a:p>
            <a:pPr eaLnBrk="1" hangingPunct="1">
              <a:lnSpc>
                <a:spcPct val="90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отсутствие эффективных механизмов оценки воздействия транспорта на состояние окружающей среды и здоровье населения</a:t>
            </a:r>
          </a:p>
          <a:p>
            <a:pPr eaLnBrk="1" hangingPunct="1">
              <a:lnSpc>
                <a:spcPct val="90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значительное снижение эффективности системы периодических технических осмотров</a:t>
            </a:r>
          </a:p>
          <a:p>
            <a:pPr eaLnBrk="1" hangingPunct="1">
              <a:lnSpc>
                <a:spcPct val="90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низкий контроль за качеством реализуемого моторного топлива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2" name="Text Box 16"/>
          <p:cNvSpPr txBox="1">
            <a:spLocks noChangeArrowheads="1"/>
          </p:cNvSpPr>
          <p:nvPr/>
        </p:nvSpPr>
        <p:spPr bwMode="auto">
          <a:xfrm>
            <a:off x="107950" y="1223963"/>
            <a:ext cx="1979613" cy="3527425"/>
          </a:xfrm>
          <a:prstGeom prst="rect">
            <a:avLst/>
          </a:prstGeom>
          <a:gradFill rotWithShape="1">
            <a:gsLst>
              <a:gs pos="0">
                <a:srgbClr val="CCCCFF"/>
              </a:gs>
              <a:gs pos="50000">
                <a:srgbClr val="FFCCCC"/>
              </a:gs>
              <a:gs pos="100000">
                <a:srgbClr val="CCCC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0" rIns="1800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ru-RU" altLang="ru-RU" sz="30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ru-RU" altLang="ru-RU" sz="1200" b="1" u="sng" dirty="0" smtClean="0">
                <a:solidFill>
                  <a:srgbClr val="003366"/>
                </a:solidFill>
                <a:latin typeface="Arial" panose="020B0604020202020204" pitchFamily="34" charset="0"/>
              </a:rPr>
              <a:t>Кадровое обеспечение</a:t>
            </a:r>
          </a:p>
          <a:p>
            <a:pPr algn="ctr" eaLnBrk="1" hangingPunct="1">
              <a:defRPr/>
            </a:pPr>
            <a:endParaRPr lang="ru-RU" altLang="ru-RU" sz="30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низкий уровень заработной платы за отработанное по нормам время, </a:t>
            </a:r>
            <a:r>
              <a:rPr lang="ru-RU" altLang="ru-RU" sz="105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обусловли-вающий</a:t>
            </a: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 высокую текучесть (25-30%) и недостаток кадров (более 20%)</a:t>
            </a:r>
          </a:p>
          <a:p>
            <a:pPr eaLnBrk="1" hangingPunct="1">
              <a:lnSpc>
                <a:spcPct val="90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отсутствие </a:t>
            </a:r>
            <a:r>
              <a:rPr lang="ru-RU" altLang="ru-RU" sz="105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професси-ональных</a:t>
            </a: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 стандартов </a:t>
            </a:r>
          </a:p>
          <a:p>
            <a:pPr eaLnBrk="1" hangingPunct="1">
              <a:lnSpc>
                <a:spcPct val="90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недостаточно эффективная система профессиональной подготовки и повышения квалификации персонала </a:t>
            </a:r>
          </a:p>
          <a:p>
            <a:pPr eaLnBrk="1" hangingPunct="1">
              <a:lnSpc>
                <a:spcPct val="90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проблема в сфере </a:t>
            </a:r>
            <a:r>
              <a:rPr lang="ru-RU" altLang="ru-RU" sz="105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совер-шенствования</a:t>
            </a: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 и развития системы высшего и сред-него профессионального образования для нужд </a:t>
            </a:r>
            <a:r>
              <a:rPr lang="ru-RU" altLang="ru-RU" sz="105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подотрасли</a:t>
            </a:r>
            <a:endParaRPr lang="ru-RU" altLang="ru-RU" sz="105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  <p:sp>
        <p:nvSpPr>
          <p:cNvPr id="19466" name="Text Box 16"/>
          <p:cNvSpPr txBox="1">
            <a:spLocks noChangeArrowheads="1"/>
          </p:cNvSpPr>
          <p:nvPr/>
        </p:nvSpPr>
        <p:spPr bwMode="auto">
          <a:xfrm>
            <a:off x="2195513" y="1223963"/>
            <a:ext cx="6840537" cy="3527425"/>
          </a:xfrm>
          <a:prstGeom prst="rect">
            <a:avLst/>
          </a:prstGeom>
          <a:gradFill rotWithShape="1">
            <a:gsLst>
              <a:gs pos="0">
                <a:srgbClr val="CCCCFF"/>
              </a:gs>
              <a:gs pos="50000">
                <a:srgbClr val="FFCCCC"/>
              </a:gs>
              <a:gs pos="100000">
                <a:srgbClr val="CCCC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0" rIns="1800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ru-RU" altLang="ru-RU" sz="30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ru-RU" altLang="ru-RU" sz="1200" b="1" u="sng" dirty="0" smtClean="0">
                <a:solidFill>
                  <a:srgbClr val="003366"/>
                </a:solidFill>
                <a:latin typeface="Arial" panose="020B0604020202020204" pitchFamily="34" charset="0"/>
              </a:rPr>
              <a:t>Международный автомобильный транспорт</a:t>
            </a:r>
          </a:p>
          <a:p>
            <a:pPr algn="ctr" eaLnBrk="1" hangingPunct="1">
              <a:defRPr/>
            </a:pPr>
            <a:endParaRPr lang="ru-RU" altLang="ru-RU" sz="30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85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недостаточность провозных возможностей отечественных перевозчиков</a:t>
            </a:r>
          </a:p>
          <a:p>
            <a:pPr eaLnBrk="1" hangingPunct="1">
              <a:lnSpc>
                <a:spcPct val="85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неконкурентоспособность российских перевозчиков по сравнению с перевозчиками стран ЕС</a:t>
            </a:r>
          </a:p>
          <a:p>
            <a:pPr eaLnBrk="1" hangingPunct="1">
              <a:lnSpc>
                <a:spcPct val="85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ограниченные возможности в пополнении и обновлении парка</a:t>
            </a:r>
          </a:p>
          <a:p>
            <a:pPr eaLnBrk="1" hangingPunct="1">
              <a:lnSpc>
                <a:spcPct val="85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дискриминация российских перевозчиков в связи с различиями законодательстве государств-членов ЕАЭС</a:t>
            </a:r>
          </a:p>
          <a:p>
            <a:pPr eaLnBrk="1" hangingPunct="1">
              <a:lnSpc>
                <a:spcPct val="85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избыточное участие перевозчиков третьих стран на российском рынке</a:t>
            </a:r>
          </a:p>
          <a:p>
            <a:pPr eaLnBrk="1" hangingPunct="1">
              <a:lnSpc>
                <a:spcPct val="85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диспропорции в механизмах и условиях работы в системе многосторонних квот ЕКМТ</a:t>
            </a:r>
          </a:p>
          <a:p>
            <a:pPr eaLnBrk="1" hangingPunct="1">
              <a:lnSpc>
                <a:spcPct val="85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несоответствие автомагистралей параметрам современных большегрузных транспортных средств, недостаток стоянок и объектов дорожного сервиса</a:t>
            </a:r>
          </a:p>
          <a:p>
            <a:pPr eaLnBrk="1" hangingPunct="1">
              <a:lnSpc>
                <a:spcPct val="85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ограниченная пропускная способность ряда пунктов пропуска на российской границе</a:t>
            </a:r>
          </a:p>
          <a:p>
            <a:pPr eaLnBrk="1" hangingPunct="1">
              <a:lnSpc>
                <a:spcPct val="85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слабое внедрение современных транспортно-логистических технологий и интеллектуальных транспортных систем</a:t>
            </a:r>
          </a:p>
          <a:p>
            <a:pPr eaLnBrk="1" hangingPunct="1">
              <a:lnSpc>
                <a:spcPct val="85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наличие административных барьеров, в частности, в системе получения </a:t>
            </a:r>
            <a:r>
              <a:rPr lang="ru-RU" altLang="ru-RU" sz="105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спецразрешений</a:t>
            </a: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 на перевозки крупногабаритных и тяжеловесных грузов</a:t>
            </a:r>
          </a:p>
          <a:p>
            <a:pPr eaLnBrk="1" hangingPunct="1">
              <a:lnSpc>
                <a:spcPct val="85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введение рядом зарубежных стран ограничительных мер, не предусмотренных международными соглашениями</a:t>
            </a:r>
          </a:p>
          <a:p>
            <a:pPr eaLnBrk="1" hangingPunct="1">
              <a:lnSpc>
                <a:spcPct val="85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ограниченное использование современных </a:t>
            </a:r>
            <a:r>
              <a:rPr lang="en-US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IT</a:t>
            </a: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-технологий при осуществлении контроля перевозок</a:t>
            </a:r>
          </a:p>
          <a:p>
            <a:pPr eaLnBrk="1" hangingPunct="1">
              <a:lnSpc>
                <a:spcPct val="85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недостаточное обустройство и слабая  оснащенность автовокзалов и иных остановочных пунктов</a:t>
            </a:r>
          </a:p>
          <a:p>
            <a:pPr eaLnBrk="1" hangingPunct="1">
              <a:lnSpc>
                <a:spcPct val="85000"/>
              </a:lnSpc>
              <a:spcAft>
                <a:spcPts val="400"/>
              </a:spcAft>
              <a:defRPr/>
            </a:pPr>
            <a:r>
              <a:rPr lang="ru-RU" altLang="ru-RU" sz="105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недостаточный контроль за нарушениями со стороны иностранных перевозчиков</a:t>
            </a:r>
          </a:p>
        </p:txBody>
      </p:sp>
      <p:sp>
        <p:nvSpPr>
          <p:cNvPr id="11268" name="Text Box 11"/>
          <p:cNvSpPr txBox="1">
            <a:spLocks noChangeArrowheads="1"/>
          </p:cNvSpPr>
          <p:nvPr/>
        </p:nvSpPr>
        <p:spPr bwMode="auto">
          <a:xfrm>
            <a:off x="179388" y="719138"/>
            <a:ext cx="8816975" cy="3952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17375E"/>
                </a:solidFill>
                <a:latin typeface="Arial" panose="020B0604020202020204" pitchFamily="34" charset="0"/>
              </a:rPr>
              <a:t>Основные проблемы развития автомобильного и наземного городского электрического транспорта Российской Федерации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7"/>
          <p:cNvSpPr txBox="1">
            <a:spLocks noChangeArrowheads="1"/>
          </p:cNvSpPr>
          <p:nvPr/>
        </p:nvSpPr>
        <p:spPr bwMode="auto">
          <a:xfrm>
            <a:off x="684213" y="1492250"/>
            <a:ext cx="8064500" cy="2447925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36000" rIns="0" bIns="0" anchor="ctr" anchorCtr="1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003366"/>
                </a:solidFill>
                <a:latin typeface="Arial" panose="020B0604020202020204" pitchFamily="34" charset="0"/>
              </a:rPr>
              <a:t>Удовлетворение потребностей инновационного, социально-ориентированного развития экономики и общества в конкурентоспособных, качественных и безопасных транспортных услугах</a:t>
            </a:r>
          </a:p>
        </p:txBody>
      </p:sp>
      <p:sp>
        <p:nvSpPr>
          <p:cNvPr id="14339" name="Text Box 24"/>
          <p:cNvSpPr txBox="1">
            <a:spLocks noChangeArrowheads="1"/>
          </p:cNvSpPr>
          <p:nvPr/>
        </p:nvSpPr>
        <p:spPr bwMode="auto">
          <a:xfrm>
            <a:off x="34925" y="915988"/>
            <a:ext cx="8816975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3366"/>
                </a:solidFill>
                <a:latin typeface="Arial" panose="020B0604020202020204" pitchFamily="34" charset="0"/>
              </a:rPr>
              <a:t>Стратегическая цель развития автомобильного и городского электрического транспорта</a:t>
            </a:r>
          </a:p>
        </p:txBody>
      </p:sp>
    </p:spTree>
    <p:extLst>
      <p:ext uri="{BB962C8B-B14F-4D97-AF65-F5344CB8AC3E}">
        <p14:creationId xmlns:p14="http://schemas.microsoft.com/office/powerpoint/2010/main" val="341382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7"/>
          <p:cNvSpPr txBox="1">
            <a:spLocks noChangeArrowheads="1"/>
          </p:cNvSpPr>
          <p:nvPr/>
        </p:nvSpPr>
        <p:spPr bwMode="auto">
          <a:xfrm>
            <a:off x="71438" y="1330325"/>
            <a:ext cx="5902325" cy="3454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000" tIns="36000" rIns="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>
                <a:solidFill>
                  <a:srgbClr val="003366"/>
                </a:solidFill>
                <a:latin typeface="Arial" panose="020B0604020202020204" pitchFamily="34" charset="0"/>
              </a:rPr>
              <a:t>Транспортная стратегия Российской Федерации на период до 2030 г.</a:t>
            </a:r>
            <a:endParaRPr lang="ru-RU" altLang="ru-RU" sz="30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  <p:sp>
        <p:nvSpPr>
          <p:cNvPr id="15363" name="TextBox 16"/>
          <p:cNvSpPr txBox="1">
            <a:spLocks noChangeArrowheads="1"/>
          </p:cNvSpPr>
          <p:nvPr/>
        </p:nvSpPr>
        <p:spPr bwMode="auto">
          <a:xfrm>
            <a:off x="142875" y="1727200"/>
            <a:ext cx="5757863" cy="4333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1. Обеспечение доступности и качества услуг автомобильного и городского электрического транспорта в сфере пассажирских перевозок в соответствии с транспортными стандартами</a:t>
            </a:r>
          </a:p>
        </p:txBody>
      </p:sp>
      <p:sp>
        <p:nvSpPr>
          <p:cNvPr id="15364" name="TextBox 16"/>
          <p:cNvSpPr txBox="1">
            <a:spLocks noChangeArrowheads="1"/>
          </p:cNvSpPr>
          <p:nvPr/>
        </p:nvSpPr>
        <p:spPr bwMode="auto">
          <a:xfrm>
            <a:off x="142875" y="2230438"/>
            <a:ext cx="5757863" cy="431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2. Обеспечение доступности и качества транспортных и транспортно-логистических услуг в области грузовых автомобильных перевозок, повышение эффективности и конкурентоспособности грузового автомобильного транспорта</a:t>
            </a:r>
          </a:p>
        </p:txBody>
      </p:sp>
      <p:sp>
        <p:nvSpPr>
          <p:cNvPr id="15365" name="TextBox 16"/>
          <p:cNvSpPr txBox="1">
            <a:spLocks noChangeArrowheads="1"/>
          </p:cNvSpPr>
          <p:nvPr/>
        </p:nvSpPr>
        <p:spPr bwMode="auto">
          <a:xfrm>
            <a:off x="142875" y="2733675"/>
            <a:ext cx="5757863" cy="7207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3. Развитие международных автомобильных перевозок грузов и пассажиров. Повышение роли и конкурентоспособности российских перевозчиков на международном рынке автотранспортных услуг. Расширение использования транзитного потенциала России. Интеграция автотранспортной системы России в евразийское транспортное пространство</a:t>
            </a:r>
          </a:p>
        </p:txBody>
      </p:sp>
      <p:sp>
        <p:nvSpPr>
          <p:cNvPr id="15366" name="TextBox 16"/>
          <p:cNvSpPr txBox="1">
            <a:spLocks noChangeArrowheads="1"/>
          </p:cNvSpPr>
          <p:nvPr/>
        </p:nvSpPr>
        <p:spPr bwMode="auto">
          <a:xfrm>
            <a:off x="142875" y="3525838"/>
            <a:ext cx="5757863" cy="1793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4. Повышение устойчивости функционирования городских транспортных систем</a:t>
            </a:r>
          </a:p>
        </p:txBody>
      </p:sp>
      <p:sp>
        <p:nvSpPr>
          <p:cNvPr id="15367" name="TextBox 16"/>
          <p:cNvSpPr txBox="1">
            <a:spLocks noChangeArrowheads="1"/>
          </p:cNvSpPr>
          <p:nvPr/>
        </p:nvSpPr>
        <p:spPr bwMode="auto">
          <a:xfrm>
            <a:off x="142875" y="3778250"/>
            <a:ext cx="5757863" cy="2873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5. Повышение уровня безопасности и снижение негативного воздействия на окружающую среду автомобильного и городского наземного электрического транспорта</a:t>
            </a:r>
          </a:p>
        </p:txBody>
      </p:sp>
      <p:sp>
        <p:nvSpPr>
          <p:cNvPr id="15368" name="TextBox 16"/>
          <p:cNvSpPr txBox="1">
            <a:spLocks noChangeArrowheads="1"/>
          </p:cNvSpPr>
          <p:nvPr/>
        </p:nvSpPr>
        <p:spPr bwMode="auto">
          <a:xfrm>
            <a:off x="142875" y="4138613"/>
            <a:ext cx="5757863" cy="5762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6. Формирование интегрированной технологической и информационной среды функционирования автомобильного и городского электрического транспорта в едином транспортном пространстве России на базе опережающего развития эффективности транспортной инфраструктуры и широкого использования инновационных технологий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ru-RU" altLang="ru-RU" sz="10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5369" name="TextBox 16"/>
          <p:cNvSpPr txBox="1">
            <a:spLocks noChangeArrowheads="1"/>
          </p:cNvSpPr>
          <p:nvPr/>
        </p:nvSpPr>
        <p:spPr bwMode="auto">
          <a:xfrm>
            <a:off x="6116638" y="1330325"/>
            <a:ext cx="2879725" cy="1079500"/>
          </a:xfrm>
          <a:prstGeom prst="rect">
            <a:avLst/>
          </a:prstGeom>
          <a:solidFill>
            <a:srgbClr val="CCE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0" rIns="7200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7. Развитие кадрового потенциала и установление социальных гарантий работникам отрасли</a:t>
            </a:r>
            <a:r>
              <a:rPr lang="ru-RU" altLang="ru-RU" sz="1000" b="1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5370" name="TextBox 16"/>
          <p:cNvSpPr txBox="1">
            <a:spLocks noChangeArrowheads="1"/>
          </p:cNvSpPr>
          <p:nvPr/>
        </p:nvSpPr>
        <p:spPr bwMode="auto">
          <a:xfrm>
            <a:off x="6116638" y="2554288"/>
            <a:ext cx="2879725" cy="2232025"/>
          </a:xfrm>
          <a:prstGeom prst="rect">
            <a:avLst/>
          </a:prstGeom>
          <a:solidFill>
            <a:srgbClr val="CCE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0" rIns="7200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8. Развитие системы высшего и среднего профессионального образования и осуществление отраслевых научных исследований в областях эксплуатации автомобильного и наземного городского электрического транспорта, создания «устойчивых» городских транспортных систем</a:t>
            </a:r>
            <a:r>
              <a:rPr lang="ru-RU" altLang="ru-RU" sz="1000">
                <a:solidFill>
                  <a:srgbClr val="003366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5371" name="Text Box 24"/>
          <p:cNvSpPr txBox="1">
            <a:spLocks noChangeArrowheads="1"/>
          </p:cNvSpPr>
          <p:nvPr/>
        </p:nvSpPr>
        <p:spPr bwMode="auto">
          <a:xfrm>
            <a:off x="34925" y="915988"/>
            <a:ext cx="8816975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003366"/>
                </a:solidFill>
                <a:latin typeface="Arial" panose="020B0604020202020204" pitchFamily="34" charset="0"/>
              </a:rPr>
              <a:t>Цели развития автомобильного и городского электрического транспорта</a:t>
            </a:r>
          </a:p>
        </p:txBody>
      </p:sp>
    </p:spTree>
    <p:extLst>
      <p:ext uri="{BB962C8B-B14F-4D97-AF65-F5344CB8AC3E}">
        <p14:creationId xmlns:p14="http://schemas.microsoft.com/office/powerpoint/2010/main" val="112718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AutoShape 22"/>
          <p:cNvSpPr>
            <a:spLocks noChangeArrowheads="1"/>
          </p:cNvSpPr>
          <p:nvPr/>
        </p:nvSpPr>
        <p:spPr bwMode="auto">
          <a:xfrm rot="16200000">
            <a:off x="-613143" y="1687342"/>
            <a:ext cx="3024338" cy="1585314"/>
          </a:xfrm>
          <a:prstGeom prst="downArrow">
            <a:avLst>
              <a:gd name="adj1" fmla="val 99565"/>
              <a:gd name="adj2" fmla="val 10319"/>
            </a:avLst>
          </a:prstGeom>
          <a:gradFill rotWithShape="1">
            <a:gsLst>
              <a:gs pos="0">
                <a:srgbClr val="99CCFF"/>
              </a:gs>
              <a:gs pos="100000">
                <a:srgbClr val="CCECFF"/>
              </a:gs>
            </a:gsLst>
            <a:lin ang="16200000" scaled="0"/>
          </a:gradFill>
          <a:ln>
            <a:noFill/>
          </a:ln>
          <a:effectLst/>
        </p:spPr>
        <p:txBody>
          <a:bodyPr vert="eaVert" lIns="18000" tIns="72000" rIns="18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ru-RU" altLang="ru-RU" sz="12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Обеспечение </a:t>
            </a:r>
            <a:r>
              <a:rPr lang="ru-RU" altLang="ru-RU" sz="1200" b="1" dirty="0">
                <a:solidFill>
                  <a:srgbClr val="003366"/>
                </a:solidFill>
                <a:latin typeface="Arial" panose="020B0604020202020204" pitchFamily="34" charset="0"/>
              </a:rPr>
              <a:t>доступности и качества услуг автомобильного и городского электрического транспорта в сфере пассажирских перевозок в соответствии с транспортными стандартами</a:t>
            </a:r>
          </a:p>
        </p:txBody>
      </p:sp>
      <p:sp>
        <p:nvSpPr>
          <p:cNvPr id="23560" name="TextBox 16"/>
          <p:cNvSpPr txBox="1">
            <a:spLocks noChangeArrowheads="1"/>
          </p:cNvSpPr>
          <p:nvPr/>
        </p:nvSpPr>
        <p:spPr bwMode="auto">
          <a:xfrm>
            <a:off x="1691683" y="967830"/>
            <a:ext cx="7304680" cy="3818483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0" rIns="36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</a:pP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- определение требований к субъектам транспортной деятельности, к субъектам рынка пассажирских перевозок, к качеству услуг, предоставляемых потребителям, формам и механизмам предъявления этих требований, включая транспортные стандарты, правила </a:t>
            </a: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3 мероприятия</a:t>
            </a:r>
          </a:p>
          <a:p>
            <a:pPr>
              <a:lnSpc>
                <a:spcPct val="50000"/>
              </a:lnSpc>
            </a:pPr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>
              <a:lnSpc>
                <a:spcPct val="85000"/>
              </a:lnSpc>
            </a:pP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- разработка и внедрение институциональных и правовых механизмов регулирования транспортной деятельности в рассматриваемой сфере, в т. ч. с учётом транспортных стандартов</a:t>
            </a: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11 </a:t>
            </a:r>
            <a:r>
              <a:rPr lang="ru-RU" altLang="ru-RU" sz="1000" b="1" u="sng" dirty="0" smtClean="0">
                <a:solidFill>
                  <a:srgbClr val="003366"/>
                </a:solidFill>
                <a:latin typeface="Arial" panose="020B0604020202020204" pitchFamily="34" charset="0"/>
              </a:rPr>
              <a:t>мероприятий</a:t>
            </a:r>
          </a:p>
          <a:p>
            <a:pPr>
              <a:lnSpc>
                <a:spcPct val="50000"/>
              </a:lnSpc>
            </a:pPr>
            <a:endParaRPr lang="ru-RU" altLang="ru-RU" sz="100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>
              <a:lnSpc>
                <a:spcPct val="85000"/>
              </a:lnSpc>
            </a:pPr>
            <a:r>
              <a:rPr lang="ru-RU" alt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разработка эффективных способов и методов управления процессами перевозок пассажиров автомобильным и городским наземным электрическим транспортом</a:t>
            </a:r>
          </a:p>
          <a:p>
            <a:r>
              <a:rPr lang="ru-RU" altLang="ru-RU" sz="1000" b="1" u="sng" dirty="0" smtClean="0">
                <a:solidFill>
                  <a:srgbClr val="003366"/>
                </a:solidFill>
                <a:latin typeface="Arial" panose="020B0604020202020204" pitchFamily="34" charset="0"/>
              </a:rPr>
              <a:t>3 мероприятия</a:t>
            </a:r>
            <a:endParaRPr lang="ru-RU" altLang="ru-RU" sz="1000" b="1" u="sng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>
              <a:lnSpc>
                <a:spcPct val="50000"/>
              </a:lnSpc>
            </a:pPr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>
              <a:lnSpc>
                <a:spcPct val="85000"/>
              </a:lnSpc>
            </a:pP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- установление основ и законодательное закрепление государственного регулирования и </a:t>
            </a:r>
            <a:r>
              <a:rPr lang="ru-RU" alt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отраслевого </a:t>
            </a: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саморегулирования в сфере автомобильного и городского наземного электрического транспорта</a:t>
            </a: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3 мероприятия</a:t>
            </a:r>
          </a:p>
          <a:p>
            <a:pPr>
              <a:lnSpc>
                <a:spcPct val="50000"/>
              </a:lnSpc>
            </a:pPr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>
              <a:lnSpc>
                <a:spcPct val="85000"/>
              </a:lnSpc>
            </a:pP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- реализация мероприятий по обеспечению доступности и качества услуг автомобильного и городского наземного электрического транспорта и обеспечения транспортной доступности территорий для всех категорий пользователей, включая маломобильные группы </a:t>
            </a:r>
            <a:r>
              <a:rPr lang="ru-RU" alt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населения</a:t>
            </a:r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5 мероприятий</a:t>
            </a:r>
          </a:p>
          <a:p>
            <a:pPr>
              <a:lnSpc>
                <a:spcPct val="50000"/>
              </a:lnSpc>
            </a:pPr>
            <a:endParaRPr lang="ru-RU" altLang="ru-RU" sz="100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>
              <a:lnSpc>
                <a:spcPct val="85000"/>
              </a:lnSpc>
            </a:pPr>
            <a:r>
              <a:rPr lang="ru-RU" alt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развитие логистики городских транспортных систем в сфере перевозки пассажиров с учётом вопросов организации дорожного движения</a:t>
            </a:r>
          </a:p>
          <a:p>
            <a:r>
              <a:rPr lang="ru-RU" altLang="ru-RU" sz="1000" b="1" u="sng" dirty="0" smtClean="0">
                <a:solidFill>
                  <a:srgbClr val="003366"/>
                </a:solidFill>
                <a:latin typeface="Arial" panose="020B0604020202020204" pitchFamily="34" charset="0"/>
              </a:rPr>
              <a:t>4 мероприятия</a:t>
            </a:r>
          </a:p>
          <a:p>
            <a:pPr>
              <a:lnSpc>
                <a:spcPct val="50000"/>
              </a:lnSpc>
            </a:pPr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>
              <a:lnSpc>
                <a:spcPct val="50000"/>
              </a:lnSpc>
            </a:pPr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1691683" y="771550"/>
            <a:ext cx="7304680" cy="196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t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 dirty="0">
                <a:solidFill>
                  <a:srgbClr val="003366"/>
                </a:solidFill>
                <a:latin typeface="Arial" panose="020B0604020202020204" pitchFamily="34" charset="0"/>
              </a:rPr>
              <a:t>Задачи </a:t>
            </a:r>
            <a:r>
              <a:rPr lang="ru-RU" altLang="ru-RU" sz="14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в сфере </a:t>
            </a:r>
            <a:r>
              <a:rPr lang="ru-RU" altLang="ru-RU" sz="1400" b="1" dirty="0">
                <a:solidFill>
                  <a:srgbClr val="003366"/>
                </a:solidFill>
                <a:latin typeface="Arial" panose="020B0604020202020204" pitchFamily="34" charset="0"/>
              </a:rPr>
              <a:t>автомобильного и городского электрического транспорта</a:t>
            </a: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107504" y="771550"/>
            <a:ext cx="1440160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t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Цель 1</a:t>
            </a:r>
            <a:endParaRPr lang="ru-RU" altLang="ru-RU" sz="1400" b="1" dirty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05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AutoShape 22"/>
          <p:cNvSpPr>
            <a:spLocks noChangeArrowheads="1"/>
          </p:cNvSpPr>
          <p:nvPr/>
        </p:nvSpPr>
        <p:spPr bwMode="auto">
          <a:xfrm rot="16200000">
            <a:off x="286544" y="1383458"/>
            <a:ext cx="2159000" cy="2519362"/>
          </a:xfrm>
          <a:prstGeom prst="downArrow">
            <a:avLst>
              <a:gd name="adj1" fmla="val 99565"/>
              <a:gd name="adj2" fmla="val 10319"/>
            </a:avLst>
          </a:prstGeom>
          <a:gradFill rotWithShape="1">
            <a:gsLst>
              <a:gs pos="0">
                <a:srgbClr val="99CCFF"/>
              </a:gs>
              <a:gs pos="100000">
                <a:srgbClr val="CCECFF"/>
              </a:gs>
            </a:gsLst>
            <a:lin ang="16200000" scaled="0"/>
          </a:gradFill>
          <a:ln>
            <a:noFill/>
          </a:ln>
          <a:effectLst/>
        </p:spPr>
        <p:txBody>
          <a:bodyPr vert="eaVert" lIns="18000" tIns="72000" rIns="18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ru-RU" altLang="ru-RU" sz="12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Обеспечение </a:t>
            </a:r>
            <a:r>
              <a:rPr lang="ru-RU" altLang="ru-RU" sz="1200" b="1" dirty="0">
                <a:solidFill>
                  <a:srgbClr val="003366"/>
                </a:solidFill>
                <a:latin typeface="Arial" panose="020B0604020202020204" pitchFamily="34" charset="0"/>
              </a:rPr>
              <a:t>доступности и качества транспортных и транспортно-логистических услуг в области грузовых автомобильных перевозок, повышение эффективности и конкурентоспособности грузового автомобильного транспорта</a:t>
            </a:r>
          </a:p>
        </p:txBody>
      </p:sp>
      <p:sp>
        <p:nvSpPr>
          <p:cNvPr id="25604" name="TextBox 16"/>
          <p:cNvSpPr txBox="1">
            <a:spLocks noChangeArrowheads="1"/>
          </p:cNvSpPr>
          <p:nvPr/>
        </p:nvSpPr>
        <p:spPr bwMode="auto">
          <a:xfrm>
            <a:off x="2625725" y="1563689"/>
            <a:ext cx="6370638" cy="2448222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0" rIns="36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- формирование и реализация необходимых правовых механизмов, </a:t>
            </a:r>
            <a:r>
              <a:rPr lang="ru-RU" alt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соответствующей </a:t>
            </a: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нормативной правовой базы в сфере регулирования деятельности по осуществлению грузовых автомобильных перевозок</a:t>
            </a: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11 мероприятий</a:t>
            </a:r>
          </a:p>
          <a:p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- создание условий (правовых, институциональных, организационных) для ускоренного обновления парка подвижного состава грузового автомобильного транспорта, формирования логистической составляющей товародвижения на федеральном и региональном уровнях с использованием автомобильного транспорта и </a:t>
            </a:r>
            <a:r>
              <a:rPr lang="ru-RU" altLang="ru-RU" sz="1000" b="1" dirty="0" err="1">
                <a:solidFill>
                  <a:srgbClr val="003366"/>
                </a:solidFill>
                <a:latin typeface="Arial" panose="020B0604020202020204" pitchFamily="34" charset="0"/>
              </a:rPr>
              <a:t>мультимодальных</a:t>
            </a: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 транспортно-логистических центров</a:t>
            </a: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3 мероприятия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2625725" y="915566"/>
            <a:ext cx="6370638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t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 dirty="0">
                <a:solidFill>
                  <a:srgbClr val="003366"/>
                </a:solidFill>
                <a:latin typeface="Arial" panose="020B0604020202020204" pitchFamily="34" charset="0"/>
              </a:rPr>
              <a:t>Задачи </a:t>
            </a:r>
            <a:r>
              <a:rPr lang="ru-RU" altLang="ru-RU" sz="14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в сфере </a:t>
            </a:r>
            <a:r>
              <a:rPr lang="ru-RU" altLang="ru-RU" sz="1400" b="1" dirty="0">
                <a:solidFill>
                  <a:srgbClr val="003366"/>
                </a:solidFill>
                <a:latin typeface="Arial" panose="020B0604020202020204" pitchFamily="34" charset="0"/>
              </a:rPr>
              <a:t>автомобильного и городского электрического транспорта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107504" y="915566"/>
            <a:ext cx="237626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t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Цель 2</a:t>
            </a:r>
            <a:endParaRPr lang="ru-RU" altLang="ru-RU" sz="1400" b="1" dirty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4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AutoShape 22"/>
          <p:cNvSpPr>
            <a:spLocks noChangeArrowheads="1"/>
          </p:cNvSpPr>
          <p:nvPr/>
        </p:nvSpPr>
        <p:spPr bwMode="auto">
          <a:xfrm rot="16200000">
            <a:off x="-37306" y="1491307"/>
            <a:ext cx="2808287" cy="2520950"/>
          </a:xfrm>
          <a:prstGeom prst="downArrow">
            <a:avLst>
              <a:gd name="adj1" fmla="val 99565"/>
              <a:gd name="adj2" fmla="val 8843"/>
            </a:avLst>
          </a:prstGeom>
          <a:gradFill rotWithShape="1">
            <a:gsLst>
              <a:gs pos="0">
                <a:srgbClr val="99CCFF"/>
              </a:gs>
              <a:gs pos="100000">
                <a:srgbClr val="CCECFF"/>
              </a:gs>
            </a:gsLst>
            <a:lin ang="16200000" scaled="0"/>
          </a:gradFill>
          <a:ln>
            <a:noFill/>
          </a:ln>
          <a:effectLst/>
        </p:spPr>
        <p:txBody>
          <a:bodyPr vert="eaVert" lIns="18000" tIns="72000" rIns="18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ru-RU" altLang="ru-RU" sz="12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Развитие </a:t>
            </a:r>
            <a:r>
              <a:rPr lang="ru-RU" altLang="ru-RU" sz="1200" b="1" dirty="0">
                <a:solidFill>
                  <a:srgbClr val="003366"/>
                </a:solidFill>
                <a:latin typeface="Arial" panose="020B0604020202020204" pitchFamily="34" charset="0"/>
              </a:rPr>
              <a:t>международных автомобильных перевозок грузов и пассажиров. Повышение роли и конкурентоспособности российских перевозчиков на международном рынке автотранспортных услуг. Расширение использования транзитного потенциала России. Интеграция автотранспортной системы России в евразийское транспортное пространство</a:t>
            </a:r>
          </a:p>
        </p:txBody>
      </p:sp>
      <p:sp>
        <p:nvSpPr>
          <p:cNvPr id="26628" name="TextBox 16"/>
          <p:cNvSpPr txBox="1">
            <a:spLocks noChangeArrowheads="1"/>
          </p:cNvSpPr>
          <p:nvPr/>
        </p:nvSpPr>
        <p:spPr bwMode="auto">
          <a:xfrm>
            <a:off x="2625725" y="1347614"/>
            <a:ext cx="6370638" cy="3401616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0" rIns="36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- повышение конкурентоспособности и качества </a:t>
            </a:r>
            <a:r>
              <a:rPr lang="ru-RU" alt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услуг, выполняемых </a:t>
            </a: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российскими транспортными компаниями на рынке международных автомобильных перевозок</a:t>
            </a: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6 мероприятий</a:t>
            </a:r>
          </a:p>
          <a:p>
            <a:endParaRPr lang="ru-RU" altLang="ru-RU" sz="5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- создание условий для увеличения объемов и расширения географии экспорта автотранспортных услуг, а также доли участия отечественных перевозчиков на рынке с целью достижения паритета</a:t>
            </a: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7 мероприятий</a:t>
            </a:r>
          </a:p>
          <a:p>
            <a:endParaRPr lang="ru-RU" altLang="ru-RU" sz="5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- устранение административных, технических и физических барьеров в работе российских международных автомобильных перевозчиков, защита их интересов на международном уровне</a:t>
            </a: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10 мероприятий</a:t>
            </a:r>
          </a:p>
          <a:p>
            <a:endParaRPr lang="ru-RU" altLang="ru-RU" sz="5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- поэтапное формирование единого транспортного пространства государств – членов ЕАЭС, интеграция в мировое транспортное пространство</a:t>
            </a: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6 мероприятий</a:t>
            </a:r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endParaRPr lang="ru-RU" altLang="ru-RU" sz="5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- </a:t>
            </a:r>
            <a:r>
              <a:rPr lang="ru-RU" alt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обеспечение эффективного использования </a:t>
            </a: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и </a:t>
            </a:r>
            <a:r>
              <a:rPr lang="ru-RU" alt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развития </a:t>
            </a: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транзитного потенциала России и в рамках ЕАЭС</a:t>
            </a: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4 мероприятия</a:t>
            </a:r>
          </a:p>
          <a:p>
            <a:endParaRPr lang="ru-RU" altLang="ru-RU" sz="5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- опережающее развитие регулярного автобусного сообщения в международном сообщении, упорядочение работы нерегулярных (заказных) автобусов</a:t>
            </a: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5 мероприятий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2625725" y="915566"/>
            <a:ext cx="6370638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t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 dirty="0">
                <a:solidFill>
                  <a:srgbClr val="003366"/>
                </a:solidFill>
                <a:latin typeface="Arial" panose="020B0604020202020204" pitchFamily="34" charset="0"/>
              </a:rPr>
              <a:t>Задачи </a:t>
            </a:r>
            <a:r>
              <a:rPr lang="ru-RU" altLang="ru-RU" sz="14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в сфере </a:t>
            </a:r>
            <a:r>
              <a:rPr lang="ru-RU" altLang="ru-RU" sz="1400" b="1" dirty="0">
                <a:solidFill>
                  <a:srgbClr val="003366"/>
                </a:solidFill>
                <a:latin typeface="Arial" panose="020B0604020202020204" pitchFamily="34" charset="0"/>
              </a:rPr>
              <a:t>автомобильного и городского электрического транспорта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107504" y="915566"/>
            <a:ext cx="237626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t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Цель 3</a:t>
            </a:r>
            <a:endParaRPr lang="ru-RU" altLang="ru-RU" sz="1400" b="1" dirty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1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AutoShape 22"/>
          <p:cNvSpPr>
            <a:spLocks noChangeArrowheads="1"/>
          </p:cNvSpPr>
          <p:nvPr/>
        </p:nvSpPr>
        <p:spPr bwMode="auto">
          <a:xfrm rot="16200000">
            <a:off x="430213" y="1599829"/>
            <a:ext cx="1873250" cy="2520950"/>
          </a:xfrm>
          <a:prstGeom prst="downArrow">
            <a:avLst>
              <a:gd name="adj1" fmla="val 99565"/>
              <a:gd name="adj2" fmla="val 11900"/>
            </a:avLst>
          </a:prstGeom>
          <a:gradFill rotWithShape="1">
            <a:gsLst>
              <a:gs pos="0">
                <a:srgbClr val="99CCFF"/>
              </a:gs>
              <a:gs pos="100000">
                <a:srgbClr val="CCECFF"/>
              </a:gs>
            </a:gsLst>
            <a:lin ang="16200000" scaled="0"/>
          </a:gradFill>
          <a:ln>
            <a:noFill/>
          </a:ln>
          <a:effectLst/>
        </p:spPr>
        <p:txBody>
          <a:bodyPr vert="eaVert" lIns="18000" tIns="72000" rIns="18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Повышение </a:t>
            </a:r>
            <a:r>
              <a:rPr lang="ru-RU" altLang="ru-RU" sz="1200" b="1" dirty="0">
                <a:solidFill>
                  <a:srgbClr val="003366"/>
                </a:solidFill>
                <a:latin typeface="Arial" panose="020B0604020202020204" pitchFamily="34" charset="0"/>
              </a:rPr>
              <a:t>устойчивости функционирования городских транспортных систем</a:t>
            </a:r>
            <a:r>
              <a:rPr lang="ru-RU" altLang="ru-RU" sz="1200" dirty="0">
                <a:solidFill>
                  <a:srgbClr val="003366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7652" name="TextBox 16"/>
          <p:cNvSpPr txBox="1">
            <a:spLocks noChangeArrowheads="1"/>
          </p:cNvSpPr>
          <p:nvPr/>
        </p:nvSpPr>
        <p:spPr bwMode="auto">
          <a:xfrm>
            <a:off x="2625725" y="1924050"/>
            <a:ext cx="6370638" cy="2160588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0" rIns="36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- разработка и реализация государственной политики и мер в области обеспечения «устойчивого» развития и функционирования городских транспортных систем</a:t>
            </a: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8 мероприятий</a:t>
            </a:r>
          </a:p>
          <a:p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- совершенствование городской пассажирской и грузовой логистики, создание систем «устойчивого» обеспечения спроса населения и </a:t>
            </a:r>
            <a:r>
              <a:rPr lang="ru-RU" altLang="ru-RU" sz="1000" b="1" dirty="0" err="1">
                <a:solidFill>
                  <a:srgbClr val="003366"/>
                </a:solidFill>
                <a:latin typeface="Arial" panose="020B0604020202020204" pitchFamily="34" charset="0"/>
              </a:rPr>
              <a:t>грузодвижения</a:t>
            </a: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 для целей развития экономики городов</a:t>
            </a: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6 мероприятий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2625725" y="1059582"/>
            <a:ext cx="6370638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t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 dirty="0">
                <a:solidFill>
                  <a:srgbClr val="003366"/>
                </a:solidFill>
                <a:latin typeface="Arial" panose="020B0604020202020204" pitchFamily="34" charset="0"/>
              </a:rPr>
              <a:t>Задачи </a:t>
            </a:r>
            <a:r>
              <a:rPr lang="ru-RU" altLang="ru-RU" sz="14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в сфере </a:t>
            </a:r>
            <a:r>
              <a:rPr lang="ru-RU" altLang="ru-RU" sz="1400" b="1" dirty="0">
                <a:solidFill>
                  <a:srgbClr val="003366"/>
                </a:solidFill>
                <a:latin typeface="Arial" panose="020B0604020202020204" pitchFamily="34" charset="0"/>
              </a:rPr>
              <a:t>автомобильного и городского электрического транспорта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107504" y="1059582"/>
            <a:ext cx="237626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t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Цель 4</a:t>
            </a:r>
            <a:endParaRPr lang="ru-RU" altLang="ru-RU" sz="1400" b="1" dirty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41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AutoShape 22"/>
          <p:cNvSpPr>
            <a:spLocks noChangeArrowheads="1"/>
          </p:cNvSpPr>
          <p:nvPr/>
        </p:nvSpPr>
        <p:spPr bwMode="auto">
          <a:xfrm rot="16200000">
            <a:off x="430213" y="1239789"/>
            <a:ext cx="1873250" cy="2520950"/>
          </a:xfrm>
          <a:prstGeom prst="downArrow">
            <a:avLst>
              <a:gd name="adj1" fmla="val 99565"/>
              <a:gd name="adj2" fmla="val 11900"/>
            </a:avLst>
          </a:prstGeom>
          <a:gradFill rotWithShape="1">
            <a:gsLst>
              <a:gs pos="0">
                <a:srgbClr val="99CCFF"/>
              </a:gs>
              <a:gs pos="100000">
                <a:srgbClr val="CCECFF"/>
              </a:gs>
            </a:gsLst>
            <a:lin ang="16200000" scaled="0"/>
          </a:gradFill>
          <a:ln>
            <a:noFill/>
          </a:ln>
          <a:effectLst/>
        </p:spPr>
        <p:txBody>
          <a:bodyPr vert="eaVert" lIns="18000" tIns="72000" rIns="18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Повышение </a:t>
            </a:r>
            <a:r>
              <a:rPr lang="ru-RU" altLang="ru-RU" sz="1200" b="1" dirty="0">
                <a:solidFill>
                  <a:srgbClr val="003366"/>
                </a:solidFill>
                <a:latin typeface="Arial" panose="020B0604020202020204" pitchFamily="34" charset="0"/>
              </a:rPr>
              <a:t>уровня безопасности  и снижение негативного воздействия на окружающую среду автомобильного и городского наземного электрического транспорта</a:t>
            </a:r>
          </a:p>
        </p:txBody>
      </p:sp>
      <p:sp>
        <p:nvSpPr>
          <p:cNvPr id="28676" name="TextBox 16"/>
          <p:cNvSpPr txBox="1">
            <a:spLocks noChangeArrowheads="1"/>
          </p:cNvSpPr>
          <p:nvPr/>
        </p:nvSpPr>
        <p:spPr bwMode="auto">
          <a:xfrm>
            <a:off x="2625725" y="1563688"/>
            <a:ext cx="6370638" cy="2879725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0" rIns="36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- определение основных принципов, механизмов и мер по реализации в автотранспортном комплексе страны концепции обеспечения «устойчивой безопасности», разработка и принятие необходимых изменений и дополнений в нормативную правовую базу, принятие необходимых институциональных и организационных решений</a:t>
            </a: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7 мероприятий</a:t>
            </a:r>
          </a:p>
          <a:p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- определение и реализация механизмов и мер по обеспечению экологической безопасности функционирования объектов автомобильного и городского электрического транспорта, а также процессов организации перевозок и организации дорожного движения</a:t>
            </a: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12 мероприятий</a:t>
            </a:r>
          </a:p>
          <a:p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- обеспечение транспортной безопасности в организациях автомобильного и городского наземного электрического транспорта</a:t>
            </a: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3 мероприятия</a:t>
            </a:r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2625725" y="987574"/>
            <a:ext cx="6370638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t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 dirty="0">
                <a:solidFill>
                  <a:srgbClr val="003366"/>
                </a:solidFill>
                <a:latin typeface="Arial" panose="020B0604020202020204" pitchFamily="34" charset="0"/>
              </a:rPr>
              <a:t>Задачи </a:t>
            </a:r>
            <a:r>
              <a:rPr lang="ru-RU" altLang="ru-RU" sz="14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в сфере </a:t>
            </a:r>
            <a:r>
              <a:rPr lang="ru-RU" altLang="ru-RU" sz="1400" b="1" dirty="0">
                <a:solidFill>
                  <a:srgbClr val="003366"/>
                </a:solidFill>
                <a:latin typeface="Arial" panose="020B0604020202020204" pitchFamily="34" charset="0"/>
              </a:rPr>
              <a:t>автомобильного и городского электрического транспорта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107504" y="987574"/>
            <a:ext cx="237626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t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Цель 5</a:t>
            </a:r>
            <a:endParaRPr lang="ru-RU" altLang="ru-RU" sz="1400" b="1" dirty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AutoShape 22"/>
          <p:cNvSpPr>
            <a:spLocks noChangeArrowheads="1"/>
          </p:cNvSpPr>
          <p:nvPr/>
        </p:nvSpPr>
        <p:spPr bwMode="auto">
          <a:xfrm rot="16200000">
            <a:off x="-73025" y="1599604"/>
            <a:ext cx="2879725" cy="2520950"/>
          </a:xfrm>
          <a:prstGeom prst="downArrow">
            <a:avLst>
              <a:gd name="adj1" fmla="val 99565"/>
              <a:gd name="adj2" fmla="val 8843"/>
            </a:avLst>
          </a:prstGeom>
          <a:gradFill rotWithShape="1">
            <a:gsLst>
              <a:gs pos="0">
                <a:srgbClr val="99CCFF"/>
              </a:gs>
              <a:gs pos="100000">
                <a:srgbClr val="CCECFF"/>
              </a:gs>
            </a:gsLst>
            <a:lin ang="16200000" scaled="0"/>
          </a:gradFill>
          <a:ln>
            <a:noFill/>
          </a:ln>
          <a:effectLst/>
        </p:spPr>
        <p:txBody>
          <a:bodyPr vert="eaVert" lIns="18000" tIns="72000" rIns="18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Формирование </a:t>
            </a:r>
            <a:r>
              <a:rPr lang="ru-RU" altLang="ru-RU" sz="1200" b="1" dirty="0">
                <a:solidFill>
                  <a:srgbClr val="003366"/>
                </a:solidFill>
                <a:latin typeface="Arial" panose="020B0604020202020204" pitchFamily="34" charset="0"/>
              </a:rPr>
              <a:t>интегрированной технологической и информационной среды функционирования автомобильного и городского электрического транспорта в едином транспортном пространстве России на базе опережающего развития транспортной инфраструктуры и широкого использования инновационных технологий</a:t>
            </a:r>
            <a:endParaRPr lang="ru-RU" altLang="ru-RU" sz="1200" dirty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  <p:sp>
        <p:nvSpPr>
          <p:cNvPr id="29700" name="TextBox 16"/>
          <p:cNvSpPr txBox="1">
            <a:spLocks noChangeArrowheads="1"/>
          </p:cNvSpPr>
          <p:nvPr/>
        </p:nvSpPr>
        <p:spPr bwMode="auto">
          <a:xfrm>
            <a:off x="2625725" y="1420043"/>
            <a:ext cx="6370638" cy="2951907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0" rIns="36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- определение механизмов </a:t>
            </a:r>
            <a:r>
              <a:rPr lang="ru-RU" altLang="ru-RU" sz="1000" b="1" dirty="0" err="1">
                <a:solidFill>
                  <a:srgbClr val="003366"/>
                </a:solidFill>
                <a:latin typeface="Arial" panose="020B0604020202020204" pitchFamily="34" charset="0"/>
              </a:rPr>
              <a:t>мультимодального</a:t>
            </a: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 взаимодействия автомобильного и городского электрического транспорта в рамках единой транспортной системы страны</a:t>
            </a: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9 мероприятий</a:t>
            </a:r>
          </a:p>
          <a:p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- реализация мер по широкому использованию на автомобильном и городском электрическом транспорте, в транспортно-логистических цепочках информационно-телекоммуникационных систем и технологий, средств связи и </a:t>
            </a:r>
            <a:r>
              <a:rPr lang="ru-RU" altLang="ru-RU" sz="1000" b="1" dirty="0" err="1">
                <a:solidFill>
                  <a:srgbClr val="003366"/>
                </a:solidFill>
                <a:latin typeface="Arial" panose="020B0604020202020204" pitchFamily="34" charset="0"/>
              </a:rPr>
              <a:t>телематики</a:t>
            </a: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, интеллектуальных транспортных систем, «больших баз данных», «открытых баз данных», электронных реестров, единых электронных проездных документов и т. д., созданию единых протоколов обмена информацией и данными</a:t>
            </a: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12 мероприятий</a:t>
            </a:r>
          </a:p>
          <a:p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- осуществление мер по развитию скоростного </a:t>
            </a:r>
            <a:r>
              <a:rPr lang="ru-RU" altLang="ru-RU" sz="1000" b="1" dirty="0" err="1">
                <a:solidFill>
                  <a:srgbClr val="003366"/>
                </a:solidFill>
                <a:latin typeface="Arial" panose="020B0604020202020204" pitchFamily="34" charset="0"/>
              </a:rPr>
              <a:t>легкорельсового</a:t>
            </a: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 транспорта и скоростного автобусного транзита в крупных городах и крупнейших городских агломерациях страны</a:t>
            </a: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2 </a:t>
            </a:r>
            <a:r>
              <a:rPr lang="ru-RU" altLang="ru-RU" sz="1000" b="1" u="sng" dirty="0" smtClean="0">
                <a:solidFill>
                  <a:srgbClr val="003366"/>
                </a:solidFill>
                <a:latin typeface="Arial" panose="020B0604020202020204" pitchFamily="34" charset="0"/>
              </a:rPr>
              <a:t>мероприятия</a:t>
            </a:r>
          </a:p>
          <a:p>
            <a:endParaRPr lang="ru-RU" altLang="ru-RU" sz="100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r>
              <a:rPr lang="ru-RU" alt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развитие использования альтернативных источников энергии на городском транспорте</a:t>
            </a:r>
          </a:p>
          <a:p>
            <a:r>
              <a:rPr lang="ru-RU" altLang="ru-RU" sz="1000" b="1" u="sng" dirty="0" smtClean="0">
                <a:solidFill>
                  <a:srgbClr val="003366"/>
                </a:solidFill>
                <a:latin typeface="Arial" panose="020B0604020202020204" pitchFamily="34" charset="0"/>
              </a:rPr>
              <a:t>1 мероприятие</a:t>
            </a:r>
            <a:endParaRPr lang="ru-RU" altLang="ru-RU" sz="1000" b="1" u="sng" dirty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2625725" y="915566"/>
            <a:ext cx="6370638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t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 dirty="0">
                <a:solidFill>
                  <a:srgbClr val="003366"/>
                </a:solidFill>
                <a:latin typeface="Arial" panose="020B0604020202020204" pitchFamily="34" charset="0"/>
              </a:rPr>
              <a:t>Задачи </a:t>
            </a:r>
            <a:r>
              <a:rPr lang="ru-RU" altLang="ru-RU" sz="14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в сфере </a:t>
            </a:r>
            <a:r>
              <a:rPr lang="ru-RU" altLang="ru-RU" sz="1400" b="1" dirty="0">
                <a:solidFill>
                  <a:srgbClr val="003366"/>
                </a:solidFill>
                <a:latin typeface="Arial" panose="020B0604020202020204" pitchFamily="34" charset="0"/>
              </a:rPr>
              <a:t>автомобильного и городского электрического транспорта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107504" y="915566"/>
            <a:ext cx="237626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t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Цель 6</a:t>
            </a:r>
            <a:endParaRPr lang="ru-RU" altLang="ru-RU" sz="1400" b="1" dirty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981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2"/>
          <p:cNvSpPr>
            <a:spLocks noChangeArrowheads="1"/>
          </p:cNvSpPr>
          <p:nvPr/>
        </p:nvSpPr>
        <p:spPr bwMode="auto">
          <a:xfrm rot="16200000">
            <a:off x="466725" y="1635298"/>
            <a:ext cx="1800225" cy="2520950"/>
          </a:xfrm>
          <a:prstGeom prst="downArrow">
            <a:avLst>
              <a:gd name="adj1" fmla="val 99565"/>
              <a:gd name="adj2" fmla="val 12383"/>
            </a:avLst>
          </a:prstGeom>
          <a:gradFill rotWithShape="1">
            <a:gsLst>
              <a:gs pos="0">
                <a:srgbClr val="99CCFF"/>
              </a:gs>
              <a:gs pos="100000">
                <a:srgbClr val="CCECFF"/>
              </a:gs>
            </a:gsLst>
            <a:lin ang="16200000" scaled="0"/>
          </a:gradFill>
          <a:ln>
            <a:noFill/>
          </a:ln>
          <a:effectLst/>
        </p:spPr>
        <p:txBody>
          <a:bodyPr vert="eaVert" lIns="18000" tIns="72000" rIns="18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Развитие </a:t>
            </a:r>
            <a:r>
              <a:rPr lang="ru-RU" altLang="ru-RU" sz="1200" b="1" dirty="0">
                <a:solidFill>
                  <a:srgbClr val="003366"/>
                </a:solidFill>
                <a:latin typeface="Arial" panose="020B0604020202020204" pitchFamily="34" charset="0"/>
              </a:rPr>
              <a:t>кадрового потенциала и установление социальных гарантий работникам отрасли</a:t>
            </a:r>
            <a:endParaRPr lang="ru-RU" altLang="ru-RU" sz="1200" dirty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  <p:sp>
        <p:nvSpPr>
          <p:cNvPr id="30723" name="TextBox 16"/>
          <p:cNvSpPr txBox="1">
            <a:spLocks noChangeArrowheads="1"/>
          </p:cNvSpPr>
          <p:nvPr/>
        </p:nvSpPr>
        <p:spPr bwMode="auto">
          <a:xfrm>
            <a:off x="2625725" y="1995488"/>
            <a:ext cx="6370638" cy="1944687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0" rIns="36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разработка требований к кадровому обеспечению организаций автомобильного и городского наземного электрического транспорта, а также предложений по корректировке учебных программ подготовки специалистов для нужд </a:t>
            </a:r>
            <a:r>
              <a:rPr lang="ru-RU" altLang="ru-RU" sz="100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подотрасли</a:t>
            </a:r>
            <a:endParaRPr lang="ru-RU" altLang="ru-RU" sz="100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r>
              <a:rPr lang="ru-RU" altLang="ru-RU" sz="1000" b="1" u="sng" dirty="0" smtClean="0">
                <a:solidFill>
                  <a:srgbClr val="003366"/>
                </a:solidFill>
                <a:latin typeface="Arial" panose="020B0604020202020204" pitchFamily="34" charset="0"/>
              </a:rPr>
              <a:t>10 мероприятий</a:t>
            </a:r>
          </a:p>
          <a:p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r>
              <a:rPr lang="ru-RU" alt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</a:t>
            </a: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разработка механизмов </a:t>
            </a:r>
            <a:r>
              <a:rPr lang="ru-RU" alt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совершенствования оплаты труда водителей </a:t>
            </a: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и </a:t>
            </a:r>
            <a:r>
              <a:rPr lang="ru-RU" alt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специалистов отрасли,  </a:t>
            </a: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предоставления </a:t>
            </a:r>
            <a:r>
              <a:rPr lang="ru-RU" altLang="ru-RU" sz="10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им дополнительных </a:t>
            </a: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социальных гарантий </a:t>
            </a:r>
            <a:endParaRPr lang="ru-RU" altLang="ru-RU" sz="100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r>
              <a:rPr lang="ru-RU" altLang="ru-RU" sz="1000" b="1" u="sng" dirty="0" smtClean="0">
                <a:solidFill>
                  <a:srgbClr val="003366"/>
                </a:solidFill>
                <a:latin typeface="Arial" panose="020B0604020202020204" pitchFamily="34" charset="0"/>
              </a:rPr>
              <a:t>2 мероприятия</a:t>
            </a:r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2625725" y="1131590"/>
            <a:ext cx="6370638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t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 dirty="0">
                <a:solidFill>
                  <a:srgbClr val="003366"/>
                </a:solidFill>
                <a:latin typeface="Arial" panose="020B0604020202020204" pitchFamily="34" charset="0"/>
              </a:rPr>
              <a:t>Задачи </a:t>
            </a:r>
            <a:r>
              <a:rPr lang="ru-RU" altLang="ru-RU" sz="14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в сфере </a:t>
            </a:r>
            <a:r>
              <a:rPr lang="ru-RU" altLang="ru-RU" sz="1400" b="1" dirty="0">
                <a:solidFill>
                  <a:srgbClr val="003366"/>
                </a:solidFill>
                <a:latin typeface="Arial" panose="020B0604020202020204" pitchFamily="34" charset="0"/>
              </a:rPr>
              <a:t>автомобильного и городского электрического транспорта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107504" y="1131590"/>
            <a:ext cx="237626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t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Цель 7</a:t>
            </a:r>
            <a:endParaRPr lang="ru-RU" altLang="ru-RU" sz="1400" b="1" dirty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38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2"/>
          <p:cNvSpPr>
            <a:spLocks noChangeArrowheads="1"/>
          </p:cNvSpPr>
          <p:nvPr/>
        </p:nvSpPr>
        <p:spPr bwMode="auto">
          <a:xfrm rot="16200000">
            <a:off x="-73024" y="1670471"/>
            <a:ext cx="2736850" cy="2378075"/>
          </a:xfrm>
          <a:prstGeom prst="downArrow">
            <a:avLst>
              <a:gd name="adj1" fmla="val 99565"/>
              <a:gd name="adj2" fmla="val 8843"/>
            </a:avLst>
          </a:prstGeom>
          <a:gradFill rotWithShape="1">
            <a:gsLst>
              <a:gs pos="0">
                <a:srgbClr val="99CCFF"/>
              </a:gs>
              <a:gs pos="100000">
                <a:srgbClr val="CCECFF"/>
              </a:gs>
            </a:gsLst>
            <a:lin ang="16200000" scaled="0"/>
          </a:gradFill>
          <a:ln>
            <a:noFill/>
          </a:ln>
          <a:effectLst/>
        </p:spPr>
        <p:txBody>
          <a:bodyPr vert="eaVert" lIns="18000" tIns="72000" rIns="18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Развитие </a:t>
            </a:r>
            <a:r>
              <a:rPr lang="ru-RU" altLang="ru-RU" sz="1200" b="1" dirty="0">
                <a:solidFill>
                  <a:srgbClr val="003366"/>
                </a:solidFill>
                <a:latin typeface="Arial" panose="020B0604020202020204" pitchFamily="34" charset="0"/>
              </a:rPr>
              <a:t>системы высшего и среднего профессионального образования и осуществление отраслевых научных исследований в областях эксплуатации автомобильного и наземного городского электрического транспорта, создания «устойчивых» городских транспортных систем</a:t>
            </a:r>
            <a:endParaRPr lang="ru-RU" altLang="ru-RU" sz="1200" dirty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  <p:sp>
        <p:nvSpPr>
          <p:cNvPr id="31747" name="TextBox 16"/>
          <p:cNvSpPr txBox="1">
            <a:spLocks noChangeArrowheads="1"/>
          </p:cNvSpPr>
          <p:nvPr/>
        </p:nvSpPr>
        <p:spPr bwMode="auto">
          <a:xfrm>
            <a:off x="2484438" y="1491082"/>
            <a:ext cx="6511925" cy="3240907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0" rIns="3600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В части развития системы высшего и среднего профессионального образования</a:t>
            </a: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:</a:t>
            </a:r>
          </a:p>
          <a:p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- совершенствование формирования и устойчивого функционирования систем подготовки специалистов с высшим и средним профессиональным образованием для нужд </a:t>
            </a:r>
            <a:r>
              <a:rPr lang="ru-RU" altLang="ru-RU" sz="1000" b="1" dirty="0" err="1">
                <a:solidFill>
                  <a:srgbClr val="003366"/>
                </a:solidFill>
                <a:latin typeface="Arial" panose="020B0604020202020204" pitchFamily="34" charset="0"/>
              </a:rPr>
              <a:t>подотрасли</a:t>
            </a:r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3 мероприятия</a:t>
            </a:r>
          </a:p>
          <a:p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- обеспечение функционирования системы подготовки специалистов с высшим и средним профессиональным образованием, определение базовых высших и средних специальных учебных заведений и механизмов финансирования образовательной деятельности в них</a:t>
            </a: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3 мероприятия</a:t>
            </a:r>
          </a:p>
          <a:p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В части осуществления отраслевых научных исследований</a:t>
            </a: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:</a:t>
            </a:r>
          </a:p>
          <a:p>
            <a:endParaRPr lang="ru-RU" altLang="ru-RU" sz="10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- формирование и  реализация механизмов планирования научно-исследовательских и опытно-конструкторских работ в </a:t>
            </a:r>
            <a:r>
              <a:rPr lang="ru-RU" altLang="ru-RU" sz="1000" b="1" dirty="0" err="1">
                <a:solidFill>
                  <a:srgbClr val="003366"/>
                </a:solidFill>
                <a:latin typeface="Arial" panose="020B0604020202020204" pitchFamily="34" charset="0"/>
              </a:rPr>
              <a:t>подотрасли</a:t>
            </a: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, их устойчивого финансирования на федеральном и региональном уровнях</a:t>
            </a:r>
          </a:p>
          <a:p>
            <a:r>
              <a:rPr lang="ru-RU" altLang="ru-RU" sz="1000" b="1" u="sng" dirty="0">
                <a:solidFill>
                  <a:srgbClr val="003366"/>
                </a:solidFill>
                <a:latin typeface="Arial" panose="020B0604020202020204" pitchFamily="34" charset="0"/>
              </a:rPr>
              <a:t>3 мероприятия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2625725" y="987574"/>
            <a:ext cx="6370638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t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 dirty="0">
                <a:solidFill>
                  <a:srgbClr val="003366"/>
                </a:solidFill>
                <a:latin typeface="Arial" panose="020B0604020202020204" pitchFamily="34" charset="0"/>
              </a:rPr>
              <a:t>Задачи </a:t>
            </a:r>
            <a:r>
              <a:rPr lang="ru-RU" altLang="ru-RU" sz="14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в сфере </a:t>
            </a:r>
            <a:r>
              <a:rPr lang="ru-RU" altLang="ru-RU" sz="1400" b="1" dirty="0">
                <a:solidFill>
                  <a:srgbClr val="003366"/>
                </a:solidFill>
                <a:latin typeface="Arial" panose="020B0604020202020204" pitchFamily="34" charset="0"/>
              </a:rPr>
              <a:t>автомобильного и городского электрического транспорта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107504" y="987574"/>
            <a:ext cx="237626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t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4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Цель 8</a:t>
            </a:r>
            <a:endParaRPr lang="ru-RU" altLang="ru-RU" sz="1400" b="1" dirty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08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 стрелкой 4"/>
          <p:cNvCxnSpPr/>
          <p:nvPr/>
        </p:nvCxnSpPr>
        <p:spPr>
          <a:xfrm>
            <a:off x="4554000" y="3924000"/>
            <a:ext cx="0" cy="468000"/>
          </a:xfrm>
          <a:prstGeom prst="straightConnector1">
            <a:avLst/>
          </a:prstGeom>
          <a:ln w="127000">
            <a:gradFill>
              <a:gsLst>
                <a:gs pos="29000">
                  <a:srgbClr val="3399FF"/>
                </a:gs>
                <a:gs pos="0">
                  <a:srgbClr val="336699"/>
                </a:gs>
                <a:gs pos="100000">
                  <a:srgbClr val="003366"/>
                </a:gs>
              </a:gsLst>
              <a:lin ang="5400000" scaled="1"/>
            </a:gradFill>
            <a:headEnd type="none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179388" y="699542"/>
            <a:ext cx="8816975" cy="7000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003366"/>
                </a:solidFill>
                <a:latin typeface="Arial" panose="020B0604020202020204" pitchFamily="34" charset="0"/>
              </a:rPr>
              <a:t>Сценарные варианты развития автомобильного и городского электрического транспорта Российской Федерации на основе прогноза основных показателей социально-экономического развития страны</a:t>
            </a:r>
          </a:p>
        </p:txBody>
      </p:sp>
      <p:graphicFrame>
        <p:nvGraphicFramePr>
          <p:cNvPr id="17453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548689"/>
              </p:ext>
            </p:extLst>
          </p:nvPr>
        </p:nvGraphicFramePr>
        <p:xfrm>
          <a:off x="127000" y="1491630"/>
          <a:ext cx="8856663" cy="2447925"/>
        </p:xfrm>
        <a:graphic>
          <a:graphicData uri="http://schemas.openxmlformats.org/drawingml/2006/table">
            <a:tbl>
              <a:tblPr/>
              <a:tblGrid>
                <a:gridCol w="4429125"/>
                <a:gridCol w="4427538"/>
              </a:tblGrid>
              <a:tr h="18830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Базовый сценарий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66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18000" marR="18000" marT="0" marB="0" horzOverflow="overflow">
                    <a:lnL w="28575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80000">
                          <a:srgbClr val="CCECFF"/>
                        </a:gs>
                        <a:gs pos="20000">
                          <a:srgbClr val="CCECFF"/>
                        </a:gs>
                        <a:gs pos="0">
                          <a:srgbClr val="336699"/>
                        </a:gs>
                        <a:gs pos="100000">
                          <a:srgbClr val="336699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Оптимистический сценарий</a:t>
                      </a:r>
                    </a:p>
                  </a:txBody>
                  <a:tcPr marL="18000" marR="18000" marT="0" marB="0" horzOverflow="overflow">
                    <a:lnL w="28575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80000">
                          <a:srgbClr val="CCECFF"/>
                        </a:gs>
                        <a:gs pos="20000">
                          <a:srgbClr val="CCECFF"/>
                        </a:gs>
                        <a:gs pos="0">
                          <a:srgbClr val="336699"/>
                        </a:gs>
                        <a:gs pos="100000">
                          <a:srgbClr val="336699"/>
                        </a:gs>
                      </a:gsLst>
                      <a:lin ang="5400000" scaled="1"/>
                    </a:gradFill>
                  </a:tcPr>
                </a:tc>
              </a:tr>
              <a:tr h="225962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   Продолжение экстенсивного развития автомобильного и городского электрического транспорта, главным образом для: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   - транспортного обеспечения крупных транспортных узлов и городских агломераций, курортно-рекреационных зон;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   - транспортного обеспечения крупных промышленных объектов и сельскохозяйственных производств;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   Сохранение превалирующей роли мелких автотранспортных перевозчиков и использования личного автотранспорта.</a:t>
                      </a:r>
                    </a:p>
                  </a:txBody>
                  <a:tcPr marL="72000" marR="72000" marT="0" marB="0" horzOverflow="overflow">
                    <a:lnL w="28575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80000">
                          <a:srgbClr val="CCECFF"/>
                        </a:gs>
                        <a:gs pos="20000">
                          <a:srgbClr val="CCECFF"/>
                        </a:gs>
                        <a:gs pos="0">
                          <a:srgbClr val="99CCFF"/>
                        </a:gs>
                        <a:gs pos="100000">
                          <a:srgbClr val="99CC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   Рост объемов перевозок пассажиров общественным транспортом, обеспечиваемый автомобильным (включая перевозки по системе скоростного автобусного транзита) и городским электрическим транспортом.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   Значительное повышение роли транспортно-логистической (в т. ч. – </a:t>
                      </a:r>
                      <a:r>
                        <a:rPr kumimoji="0" lang="ru-RU" alt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мультимодальной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) инфраструктуры в организации товародвижения.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66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   Значительное увеличение экспортных перевозок товаров высокой степени обработки, прежде всего продукции высокотехнологичных секторов экономики, темпы роста которых будут в 2,5 раза выше темпов роста перевозок аналогичных импортных грузов.</a:t>
                      </a:r>
                    </a:p>
                  </a:txBody>
                  <a:tcPr marL="72000" marR="72000" marT="0" marB="0" horzOverflow="overflow">
                    <a:lnL w="28575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80000">
                          <a:srgbClr val="CCECFF"/>
                        </a:gs>
                        <a:gs pos="20000">
                          <a:srgbClr val="CCECFF"/>
                        </a:gs>
                        <a:gs pos="0">
                          <a:srgbClr val="99CCFF"/>
                        </a:gs>
                        <a:gs pos="100000">
                          <a:srgbClr val="99CCFF"/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sp>
        <p:nvSpPr>
          <p:cNvPr id="4" name="TextBox 16"/>
          <p:cNvSpPr txBox="1">
            <a:spLocks noChangeArrowheads="1"/>
          </p:cNvSpPr>
          <p:nvPr/>
        </p:nvSpPr>
        <p:spPr bwMode="auto">
          <a:xfrm>
            <a:off x="900000" y="4392000"/>
            <a:ext cx="7272808" cy="360040"/>
          </a:xfrm>
          <a:prstGeom prst="rect">
            <a:avLst/>
          </a:prstGeom>
          <a:gradFill rotWithShape="1">
            <a:gsLst>
              <a:gs pos="0">
                <a:srgbClr val="336699"/>
              </a:gs>
              <a:gs pos="50000">
                <a:srgbClr val="CCECFF"/>
              </a:gs>
              <a:gs pos="100000">
                <a:srgbClr val="336699"/>
              </a:gs>
            </a:gsLst>
            <a:lin ang="5400000" scaled="1"/>
          </a:gradFill>
          <a:ln>
            <a:noFill/>
          </a:ln>
          <a:extLst/>
        </p:spPr>
        <p:txBody>
          <a:bodyPr lIns="36000" tIns="0" rIns="3600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3366"/>
                </a:solidFill>
                <a:latin typeface="Arial" panose="020B0604020202020204" pitchFamily="34" charset="0"/>
              </a:rPr>
              <a:t>Выбор оптимистического сценария развития отрасли в качестве основного</a:t>
            </a:r>
          </a:p>
        </p:txBody>
      </p:sp>
    </p:spTree>
    <p:extLst>
      <p:ext uri="{BB962C8B-B14F-4D97-AF65-F5344CB8AC3E}">
        <p14:creationId xmlns:p14="http://schemas.microsoft.com/office/powerpoint/2010/main" val="276146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179388" y="719138"/>
            <a:ext cx="8816975" cy="504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003366"/>
                </a:solidFill>
                <a:latin typeface="Arial" panose="020B0604020202020204" pitchFamily="34" charset="0"/>
              </a:rPr>
              <a:t>Ожидаемые результаты от реализации стратегии развития автомобильного и городского электрического транспорта Российской Федерации</a:t>
            </a:r>
          </a:p>
        </p:txBody>
      </p:sp>
      <p:sp>
        <p:nvSpPr>
          <p:cNvPr id="24579" name="Text Box 11"/>
          <p:cNvSpPr txBox="1">
            <a:spLocks noChangeArrowheads="1"/>
          </p:cNvSpPr>
          <p:nvPr/>
        </p:nvSpPr>
        <p:spPr bwMode="auto">
          <a:xfrm>
            <a:off x="34925" y="1295400"/>
            <a:ext cx="9074150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FontTx/>
              <a:buNone/>
            </a:pPr>
            <a:r>
              <a:rPr lang="ru-RU" altLang="ru-RU" sz="1200" b="1">
                <a:solidFill>
                  <a:srgbClr val="003366"/>
                </a:solidFill>
                <a:latin typeface="Arial" panose="020B0604020202020204" pitchFamily="34" charset="0"/>
              </a:rPr>
              <a:t>- обеспечение для всех слоев населения ценовой доступности и качества транспортных услуг в соответствии с транспортными стандартами;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FontTx/>
              <a:buNone/>
            </a:pPr>
            <a:r>
              <a:rPr lang="ru-RU" altLang="ru-RU" sz="1200" b="1">
                <a:solidFill>
                  <a:srgbClr val="003366"/>
                </a:solidFill>
                <a:latin typeface="Arial" panose="020B0604020202020204" pitchFamily="34" charset="0"/>
              </a:rPr>
              <a:t>- сокращение среднего времени поездки в крупных и крупнейших городах на 20-40%;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FontTx/>
              <a:buNone/>
            </a:pPr>
            <a:r>
              <a:rPr lang="ru-RU" altLang="ru-RU" sz="1200" b="1">
                <a:solidFill>
                  <a:srgbClr val="003366"/>
                </a:solidFill>
                <a:latin typeface="Arial" panose="020B0604020202020204" pitchFamily="34" charset="0"/>
              </a:rPr>
              <a:t>- круглогодичное обеспечение автотранспортными услугами более 86% сельских населенных пунктов;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FontTx/>
              <a:buNone/>
            </a:pPr>
            <a:r>
              <a:rPr lang="ru-RU" altLang="ru-RU" sz="1200" b="1">
                <a:solidFill>
                  <a:srgbClr val="003366"/>
                </a:solidFill>
                <a:latin typeface="Arial" panose="020B0604020202020204" pitchFamily="34" charset="0"/>
              </a:rPr>
              <a:t>- сокращение доли населения, не обеспеченного доступом к услугам транспорта общего пользования, до 2-5%;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FontTx/>
              <a:buNone/>
            </a:pPr>
            <a:r>
              <a:rPr lang="ru-RU" altLang="ru-RU" sz="1200" b="1">
                <a:solidFill>
                  <a:srgbClr val="003366"/>
                </a:solidFill>
                <a:latin typeface="Arial" panose="020B0604020202020204" pitchFamily="34" charset="0"/>
              </a:rPr>
              <a:t>- сокращение числа погибших в ДТП в расчете на 10 тыс. автомобилей за год на 38-63 процента;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FontTx/>
              <a:buNone/>
            </a:pPr>
            <a:r>
              <a:rPr lang="ru-RU" altLang="ru-RU" sz="1200" b="1">
                <a:solidFill>
                  <a:srgbClr val="003366"/>
                </a:solidFill>
                <a:latin typeface="Arial" panose="020B0604020202020204" pitchFamily="34" charset="0"/>
              </a:rPr>
              <a:t>- снижение социального риска гибели в ДТП (погибших на 100 тыс. населения) до 7-11 чел.;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FontTx/>
              <a:buNone/>
            </a:pPr>
            <a:r>
              <a:rPr lang="ru-RU" altLang="ru-RU" sz="1200" b="1">
                <a:solidFill>
                  <a:srgbClr val="003366"/>
                </a:solidFill>
                <a:latin typeface="Arial" panose="020B0604020202020204" pitchFamily="34" charset="0"/>
              </a:rPr>
              <a:t>- сокращение объема выбросов загрязняющих атмосферу веществ на автомобильном транспорте на 45%, удельных выбросов CO</a:t>
            </a:r>
            <a:r>
              <a:rPr lang="ru-RU" altLang="ru-RU" sz="1200" b="1" baseline="-25000">
                <a:solidFill>
                  <a:srgbClr val="003366"/>
                </a:solidFill>
                <a:latin typeface="Arial" panose="020B0604020202020204" pitchFamily="34" charset="0"/>
              </a:rPr>
              <a:t>2</a:t>
            </a:r>
            <a:r>
              <a:rPr lang="ru-RU" altLang="ru-RU" sz="1200" b="1">
                <a:solidFill>
                  <a:srgbClr val="003366"/>
                </a:solidFill>
                <a:latin typeface="Arial" panose="020B0604020202020204" pitchFamily="34" charset="0"/>
              </a:rPr>
              <a:t> на 20%;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FontTx/>
              <a:buNone/>
            </a:pPr>
            <a:r>
              <a:rPr lang="ru-RU" altLang="ru-RU" sz="1200" b="1">
                <a:solidFill>
                  <a:srgbClr val="003366"/>
                </a:solidFill>
                <a:latin typeface="Arial" panose="020B0604020202020204" pitchFamily="34" charset="0"/>
              </a:rPr>
              <a:t>- снижение потерь, связанных с транспортными заторами в городах и на подходах к ним, на 20-70%;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FontTx/>
              <a:buNone/>
            </a:pPr>
            <a:r>
              <a:rPr lang="ru-RU" altLang="ru-RU" sz="1200" b="1">
                <a:solidFill>
                  <a:srgbClr val="003366"/>
                </a:solidFill>
                <a:latin typeface="Arial" panose="020B0604020202020204" pitchFamily="34" charset="0"/>
              </a:rPr>
              <a:t>- снижение ущерба, связанного с негативными аспектами автотранспортной деятельности (аварийность, воздействие на окружающую среду и здоровье населения, воздействие на климат) на 25-60%;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FontTx/>
              <a:buNone/>
            </a:pPr>
            <a:r>
              <a:rPr lang="ru-RU" altLang="ru-RU" sz="1200" b="1">
                <a:solidFill>
                  <a:srgbClr val="003366"/>
                </a:solidFill>
                <a:latin typeface="Arial" panose="020B0604020202020204" pitchFamily="34" charset="0"/>
              </a:rPr>
              <a:t>- увеличение экспорта транспортных услуг в 2-4 раза, увеличение объемов транзитных перевозок через территорию Российской Федерации на 25-100%;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FontTx/>
              <a:buNone/>
            </a:pPr>
            <a:r>
              <a:rPr lang="ru-RU" altLang="ru-RU" sz="1200" b="1">
                <a:solidFill>
                  <a:srgbClr val="003366"/>
                </a:solidFill>
                <a:latin typeface="Arial" panose="020B0604020202020204" pitchFamily="34" charset="0"/>
              </a:rPr>
              <a:t>- повышение производительности транспортных систем – прирост годового объема перевозок пассажиров на 3-14%, перевозок грузов - на 18-51%; 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FontTx/>
              <a:buNone/>
            </a:pPr>
            <a:r>
              <a:rPr lang="ru-RU" altLang="ru-RU" sz="1200" b="1">
                <a:solidFill>
                  <a:srgbClr val="003366"/>
                </a:solidFill>
                <a:latin typeface="Arial" panose="020B0604020202020204" pitchFamily="34" charset="0"/>
              </a:rPr>
              <a:t>- уменьшение уровня энергоемкости автомобильного и городского электрического транспорта на 12-25%;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spcAft>
                <a:spcPts val="400"/>
              </a:spcAft>
              <a:buFontTx/>
              <a:buNone/>
            </a:pPr>
            <a:r>
              <a:rPr lang="ru-RU" altLang="ru-RU" sz="1200" b="1">
                <a:solidFill>
                  <a:srgbClr val="003366"/>
                </a:solidFill>
                <a:latin typeface="Arial" panose="020B0604020202020204" pitchFamily="34" charset="0"/>
              </a:rPr>
              <a:t>- доведение доли российских перевозчиков в объеме международных автомобильных перевозок грузов до 50%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179388" y="719138"/>
            <a:ext cx="8816975" cy="5572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rgbClr val="003366"/>
                </a:solidFill>
                <a:latin typeface="Arial" panose="020B0604020202020204" pitchFamily="34" charset="0"/>
              </a:rPr>
              <a:t>Механизмы реализации Стратегии развития автомобильного и городского электрического транспорта Российской Федерации</a:t>
            </a: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107950" y="1347788"/>
            <a:ext cx="8785225" cy="3168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lIns="36000" tIns="0" rIns="3600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200"/>
              </a:spcBef>
              <a:defRPr/>
            </a:pPr>
            <a:r>
              <a:rPr lang="ru-RU" altLang="ru-RU" sz="1200" b="1" dirty="0" smtClean="0">
                <a:solidFill>
                  <a:srgbClr val="003366"/>
                </a:solidFill>
              </a:rPr>
              <a:t>- создание современной законодательной и нормативно-правовой базы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defRPr/>
            </a:pPr>
            <a:r>
              <a:rPr lang="ru-RU" altLang="ru-RU" sz="1200" b="1" dirty="0" smtClean="0">
                <a:solidFill>
                  <a:srgbClr val="003366"/>
                </a:solidFill>
              </a:rPr>
              <a:t>- использование для реализации Стратегии программно-целевого подхода на федеральном, региональном и местном уровне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defRPr/>
            </a:pPr>
            <a:r>
              <a:rPr lang="ru-RU" altLang="ru-RU" sz="1200" b="1" dirty="0" smtClean="0">
                <a:solidFill>
                  <a:srgbClr val="003366"/>
                </a:solidFill>
              </a:rPr>
              <a:t>- развитие и совершенствование механизмов допуска к автотранспортной деятельности, стандартизации услуг в сфере автомобильного и городского электрического транспорта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defRPr/>
            </a:pPr>
            <a:r>
              <a:rPr lang="ru-RU" altLang="ru-RU" sz="1200" b="1" dirty="0" smtClean="0">
                <a:solidFill>
                  <a:srgbClr val="003366"/>
                </a:solidFill>
              </a:rPr>
              <a:t>- совершенствование экономических механизмов регулирования автотранспортной деятельности, в </a:t>
            </a:r>
            <a:r>
              <a:rPr lang="ru-RU" altLang="ru-RU" sz="1200" b="1" dirty="0" err="1" smtClean="0">
                <a:solidFill>
                  <a:srgbClr val="003366"/>
                </a:solidFill>
              </a:rPr>
              <a:t>т.ч</a:t>
            </a:r>
            <a:r>
              <a:rPr lang="ru-RU" altLang="ru-RU" sz="1200" b="1" dirty="0" smtClean="0">
                <a:solidFill>
                  <a:srgbClr val="003366"/>
                </a:solidFill>
              </a:rPr>
              <a:t>. стимулирующих развитие новых технологий, механизмов привлечения инвестиций в отрасль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defRPr/>
            </a:pPr>
            <a:r>
              <a:rPr lang="ru-RU" altLang="ru-RU" sz="1200" b="1" dirty="0" smtClean="0">
                <a:solidFill>
                  <a:srgbClr val="003366"/>
                </a:solidFill>
              </a:rPr>
              <a:t>- совершенствование системы управления в сферах повышения безопасности дорожного движения, повышения транспортной, экологической и климатической безопасности на автомобильном транспорте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defRPr/>
            </a:pPr>
            <a:r>
              <a:rPr lang="ru-RU" altLang="ru-RU" sz="1200" b="1" dirty="0" smtClean="0">
                <a:solidFill>
                  <a:srgbClr val="003366"/>
                </a:solidFill>
              </a:rPr>
              <a:t>- совершенствование системы контроля и надзора на автомобильном и городском электрическом транспорте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defRPr/>
            </a:pPr>
            <a:r>
              <a:rPr lang="ru-RU" altLang="ru-RU" sz="1200" b="1" dirty="0" smtClean="0">
                <a:solidFill>
                  <a:srgbClr val="003366"/>
                </a:solidFill>
              </a:rPr>
              <a:t>- создание системы мониторинга и корректировки реализации целей и задач Стратегии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179388" y="952500"/>
            <a:ext cx="8820150" cy="5032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6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Структура Стратегии развития автомобильного и городского электрического транспорта Российской Федерации на период до 2030 года</a:t>
            </a:r>
            <a:endParaRPr lang="ru-RU" altLang="ru-RU" sz="1600" b="1" dirty="0" smtClean="0">
              <a:solidFill>
                <a:srgbClr val="17375E"/>
              </a:solidFill>
              <a:latin typeface="Arial" panose="020B0604020202020204" pitchFamily="34" charset="0"/>
            </a:endParaRPr>
          </a:p>
        </p:txBody>
      </p:sp>
      <p:sp>
        <p:nvSpPr>
          <p:cNvPr id="13315" name="TextBox 16"/>
          <p:cNvSpPr txBox="1">
            <a:spLocks noChangeArrowheads="1"/>
          </p:cNvSpPr>
          <p:nvPr/>
        </p:nvSpPr>
        <p:spPr bwMode="auto">
          <a:xfrm>
            <a:off x="107950" y="1492250"/>
            <a:ext cx="5472113" cy="468313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I</a:t>
            </a:r>
            <a:r>
              <a:rPr lang="ru-RU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. Роль и место автомобильного и городского электрического транспорта Российской Федерации в развитии экономики государства и удовлетворении транспортных потребностей общества</a:t>
            </a:r>
            <a:endParaRPr lang="ru-RU" altLang="ru-RU" sz="100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  <p:sp>
        <p:nvSpPr>
          <p:cNvPr id="13316" name="TextBox 16"/>
          <p:cNvSpPr txBox="1">
            <a:spLocks noChangeArrowheads="1"/>
          </p:cNvSpPr>
          <p:nvPr/>
        </p:nvSpPr>
        <p:spPr bwMode="auto">
          <a:xfrm>
            <a:off x="107950" y="2032000"/>
            <a:ext cx="5472113" cy="32385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II</a:t>
            </a:r>
            <a:r>
              <a:rPr lang="ru-RU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. Основные проблемы развития автомобильного и наземного городского электрического транспорта Российской Федерации и обуславливающие их причины</a:t>
            </a:r>
          </a:p>
        </p:txBody>
      </p:sp>
      <p:sp>
        <p:nvSpPr>
          <p:cNvPr id="13317" name="TextBox 16"/>
          <p:cNvSpPr txBox="1">
            <a:spLocks noChangeArrowheads="1"/>
          </p:cNvSpPr>
          <p:nvPr/>
        </p:nvSpPr>
        <p:spPr bwMode="auto">
          <a:xfrm>
            <a:off x="107950" y="2427288"/>
            <a:ext cx="5472113" cy="325437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III</a:t>
            </a:r>
            <a:r>
              <a:rPr lang="ru-RU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. Прогноз и сценарные варианты развития автомобильного и городского электрического транспорта Российской Федерации</a:t>
            </a:r>
          </a:p>
        </p:txBody>
      </p:sp>
      <p:sp>
        <p:nvSpPr>
          <p:cNvPr id="13318" name="TextBox 16"/>
          <p:cNvSpPr txBox="1">
            <a:spLocks noChangeArrowheads="1"/>
          </p:cNvSpPr>
          <p:nvPr/>
        </p:nvSpPr>
        <p:spPr bwMode="auto">
          <a:xfrm>
            <a:off x="107950" y="2824163"/>
            <a:ext cx="5472113" cy="468312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I</a:t>
            </a:r>
            <a:r>
              <a:rPr lang="ru-RU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V. Цели, задачи и индикаторы развития автомобильного и городского электрического транспорта Российской Федерации, приоритеты политики в области автомобильного и городского электрического транспорта Российской Федерации</a:t>
            </a:r>
          </a:p>
        </p:txBody>
      </p:sp>
      <p:sp>
        <p:nvSpPr>
          <p:cNvPr id="13319" name="TextBox 16"/>
          <p:cNvSpPr txBox="1">
            <a:spLocks noChangeArrowheads="1"/>
          </p:cNvSpPr>
          <p:nvPr/>
        </p:nvSpPr>
        <p:spPr bwMode="auto">
          <a:xfrm>
            <a:off x="107950" y="3363913"/>
            <a:ext cx="5472113" cy="323850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V. Сроки и этапы реализации стратегии развития автомобильного и городского электрического транспорта Российской Федерации</a:t>
            </a:r>
            <a:endParaRPr lang="ru-RU" altLang="ru-RU" sz="100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  <p:sp>
        <p:nvSpPr>
          <p:cNvPr id="13320" name="TextBox 16"/>
          <p:cNvSpPr txBox="1">
            <a:spLocks noChangeArrowheads="1"/>
          </p:cNvSpPr>
          <p:nvPr/>
        </p:nvSpPr>
        <p:spPr bwMode="auto">
          <a:xfrm>
            <a:off x="107950" y="3759200"/>
            <a:ext cx="5472113" cy="325438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VI. Ожидаемые результаты от реализации стратегии развития автомобильного и городского электрического транспорта Российской Федерации</a:t>
            </a:r>
          </a:p>
        </p:txBody>
      </p:sp>
      <p:sp>
        <p:nvSpPr>
          <p:cNvPr id="13321" name="TextBox 16"/>
          <p:cNvSpPr txBox="1">
            <a:spLocks noChangeArrowheads="1"/>
          </p:cNvSpPr>
          <p:nvPr/>
        </p:nvSpPr>
        <p:spPr bwMode="auto">
          <a:xfrm>
            <a:off x="107950" y="4156075"/>
            <a:ext cx="5472113" cy="287338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VI</a:t>
            </a:r>
            <a:r>
              <a:rPr lang="en-US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I</a:t>
            </a:r>
            <a:r>
              <a:rPr lang="ru-RU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. Механизмы реализации стратегии развития автомобильного и городского электрического транспорта Российской Федерации</a:t>
            </a:r>
          </a:p>
        </p:txBody>
      </p:sp>
      <p:sp>
        <p:nvSpPr>
          <p:cNvPr id="13322" name="TextBox 16"/>
          <p:cNvSpPr txBox="1">
            <a:spLocks noChangeArrowheads="1"/>
          </p:cNvSpPr>
          <p:nvPr/>
        </p:nvSpPr>
        <p:spPr bwMode="auto">
          <a:xfrm>
            <a:off x="5759450" y="2011363"/>
            <a:ext cx="1439863" cy="1331912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Прогнозные оценки объёмов перевозок грузов и пассажиров, грузо- и пассажирооборота на период до 2030 года</a:t>
            </a:r>
          </a:p>
        </p:txBody>
      </p:sp>
      <p:sp>
        <p:nvSpPr>
          <p:cNvPr id="13323" name="TextBox 16"/>
          <p:cNvSpPr txBox="1">
            <a:spLocks noChangeArrowheads="1"/>
          </p:cNvSpPr>
          <p:nvPr/>
        </p:nvSpPr>
        <p:spPr bwMode="auto">
          <a:xfrm>
            <a:off x="7380288" y="2011363"/>
            <a:ext cx="1439862" cy="1331912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Значения индикаторов реализации Автотранспортной стратегии Российской Федерации на период до 2030 года</a:t>
            </a:r>
          </a:p>
        </p:txBody>
      </p:sp>
      <p:sp>
        <p:nvSpPr>
          <p:cNvPr id="13324" name="TextBox 16"/>
          <p:cNvSpPr txBox="1">
            <a:spLocks noChangeArrowheads="1"/>
          </p:cNvSpPr>
          <p:nvPr/>
        </p:nvSpPr>
        <p:spPr bwMode="auto">
          <a:xfrm>
            <a:off x="5759450" y="3487738"/>
            <a:ext cx="1439863" cy="900112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>
                <a:solidFill>
                  <a:srgbClr val="003366"/>
                </a:solidFill>
                <a:latin typeface="Arial" panose="020B0604020202020204" pitchFamily="34" charset="0"/>
              </a:rPr>
              <a:t>«Дорожная карта» (план мероприятий) по реализации Стратегии</a:t>
            </a:r>
          </a:p>
        </p:txBody>
      </p:sp>
      <p:sp>
        <p:nvSpPr>
          <p:cNvPr id="13325" name="TextBox 16"/>
          <p:cNvSpPr txBox="1">
            <a:spLocks noChangeArrowheads="1"/>
          </p:cNvSpPr>
          <p:nvPr/>
        </p:nvSpPr>
        <p:spPr bwMode="auto">
          <a:xfrm>
            <a:off x="7380288" y="3487738"/>
            <a:ext cx="1439862" cy="900112"/>
          </a:xfrm>
          <a:prstGeom prst="rect">
            <a:avLst/>
          </a:prstGeom>
          <a:gradFill rotWithShape="1">
            <a:gsLst>
              <a:gs pos="0">
                <a:srgbClr val="99CCFF"/>
              </a:gs>
              <a:gs pos="50000">
                <a:srgbClr val="CCECFF"/>
              </a:gs>
              <a:gs pos="100000">
                <a:srgbClr val="99CC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0" rIns="3600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000" b="1">
                <a:solidFill>
                  <a:srgbClr val="003366"/>
                </a:solidFill>
                <a:latin typeface="Arial" panose="020B0604020202020204" pitchFamily="34" charset="0"/>
              </a:rPr>
              <a:t>Контрольные показатели результатов реализации Стратегии</a:t>
            </a:r>
          </a:p>
        </p:txBody>
      </p:sp>
      <p:sp>
        <p:nvSpPr>
          <p:cNvPr id="29" name="Text Box 2"/>
          <p:cNvSpPr txBox="1">
            <a:spLocks noChangeArrowheads="1"/>
          </p:cNvSpPr>
          <p:nvPr/>
        </p:nvSpPr>
        <p:spPr bwMode="auto">
          <a:xfrm>
            <a:off x="5759450" y="1724025"/>
            <a:ext cx="3060700" cy="2159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200" b="1" i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Приложения</a:t>
            </a:r>
            <a:endParaRPr lang="ru-RU" altLang="ru-RU" sz="1200" b="1" i="1" dirty="0" smtClean="0">
              <a:solidFill>
                <a:srgbClr val="17375E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35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79388" y="719138"/>
            <a:ext cx="8816975" cy="5572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003366"/>
                </a:solidFill>
                <a:latin typeface="Arial" panose="020B0604020202020204" pitchFamily="34" charset="0"/>
              </a:rPr>
              <a:t>Апробация Стратегии развития автомобильного и городского электрического транспорта Российской Федерации</a:t>
            </a:r>
          </a:p>
        </p:txBody>
      </p:sp>
      <p:sp>
        <p:nvSpPr>
          <p:cNvPr id="26627" name="Text Box 11"/>
          <p:cNvSpPr txBox="1">
            <a:spLocks noChangeArrowheads="1"/>
          </p:cNvSpPr>
          <p:nvPr/>
        </p:nvSpPr>
        <p:spPr bwMode="auto">
          <a:xfrm>
            <a:off x="0" y="1223963"/>
            <a:ext cx="8816975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4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3366"/>
                </a:solidFill>
                <a:latin typeface="Arial" panose="020B0604020202020204" pitchFamily="34" charset="0"/>
              </a:rPr>
              <a:t>По результатам предварительной рассылки проекта Стратегии развития автомобильного и городского электрического транспорта Российской Федерации получено более 40 замечаний от 28 респондентов (органов исполнительной власти субъектов Российской Федерации, научных организаций, общественных организаций - АСМАП, РАС, МАП ГЭТ).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4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3366"/>
                </a:solidFill>
                <a:latin typeface="Arial" panose="020B0604020202020204" pitchFamily="34" charset="0"/>
              </a:rPr>
              <a:t>Полностью или частично учтено большинство замечаний.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4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3366"/>
                </a:solidFill>
                <a:latin typeface="Arial" panose="020B0604020202020204" pitchFamily="34" charset="0"/>
              </a:rPr>
              <a:t>В 2015 г. проект Стратегии дважды обсуждался на заседаниях Научно-технического совета Департамента государственной политики в области автомобильного и городского пассажирского </a:t>
            </a:r>
            <a:r>
              <a:rPr lang="ru-RU" altLang="ru-RU" sz="14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транспорта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В 2016 г. проведено обсуждение на рабочем совещании </a:t>
            </a:r>
            <a:r>
              <a:rPr lang="ru-RU" altLang="ru-RU" sz="1400" b="1" dirty="0">
                <a:solidFill>
                  <a:srgbClr val="003366"/>
                </a:solidFill>
                <a:latin typeface="Arial" panose="020B0604020202020204" pitchFamily="34" charset="0"/>
              </a:rPr>
              <a:t>Департамента государственной политики в области автомобильного и городского пассажирского транспорта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4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003366"/>
                </a:solidFill>
                <a:latin typeface="Arial" panose="020B0604020202020204" pitchFamily="34" charset="0"/>
              </a:rPr>
              <a:t>Проект Стратегии размещен на официальном сайте Минтранса России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1"/>
          <p:cNvSpPr txBox="1">
            <a:spLocks noChangeArrowheads="1"/>
          </p:cNvSpPr>
          <p:nvPr/>
        </p:nvSpPr>
        <p:spPr bwMode="auto">
          <a:xfrm>
            <a:off x="27605" y="1491630"/>
            <a:ext cx="9144000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u="sng" dirty="0" smtClean="0">
                <a:solidFill>
                  <a:srgbClr val="003366"/>
                </a:solidFill>
                <a:latin typeface="Arial" panose="020B0604020202020204" pitchFamily="34" charset="0"/>
              </a:rPr>
              <a:t>Правовое регулирование рынка транспортных услуг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создание условий для консолидации автотранспортного бизнеса, повышения его эффективности и безопасности на основе внедрения механизмов доступа на рынок, доступа к профессии;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создание на законодательном уровне равных и справедливых условий конкуренции на рынке транспортных услуг (в </a:t>
            </a:r>
            <a:r>
              <a:rPr lang="ru-RU" altLang="ru-RU" sz="80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т.ч</a:t>
            </a: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. - на международном)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внедрение единых требований к перевозчикам - субъектам рынка и к владельцам транспортных средств грузоподъёмностью более 3,5 т и </a:t>
            </a:r>
            <a:r>
              <a:rPr lang="ru-RU" altLang="ru-RU" sz="80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пассажировместимостью</a:t>
            </a: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 более 11 пасс.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8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u="sng" dirty="0" smtClean="0">
                <a:solidFill>
                  <a:srgbClr val="003366"/>
                </a:solidFill>
                <a:latin typeface="Arial" panose="020B0604020202020204" pitchFamily="34" charset="0"/>
              </a:rPr>
              <a:t>Контроль и надзор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снижение нагрузки на бизнес на основе внедрения "риск-ориентированной" модели контроля и надзора на основе:</a:t>
            </a:r>
          </a:p>
          <a:p>
            <a:pPr marL="360000"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автоматизации сбора первичной информации о деятельности перевозчиков, ведения баз данных, характеризующих их деятельность</a:t>
            </a:r>
          </a:p>
          <a:p>
            <a:pPr marL="360000"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создания реестров перевозчиков</a:t>
            </a:r>
          </a:p>
          <a:p>
            <a:pPr marL="360000"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введения системы рейтингов перевозчиков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8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u="sng" dirty="0" smtClean="0">
                <a:solidFill>
                  <a:srgbClr val="003366"/>
                </a:solidFill>
                <a:latin typeface="Arial" panose="020B0604020202020204" pitchFamily="34" charset="0"/>
              </a:rPr>
              <a:t>Пассажирские перевозки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создание условий для стимулирования развития и использования ОПТ в городах;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приоритетное развитие городского наземного электрического транспорта и других видов "</a:t>
            </a:r>
            <a:r>
              <a:rPr lang="ru-RU" altLang="ru-RU" sz="80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электромобильности</a:t>
            </a: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" в городах (ЛРТ, трамвай, троллейбус, электробус, электромобиль, подключаемые гибриды, средства малой мобильности);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внедрения на ОПТ стандартов качества транспортного обслуживания населения, устанавливающих требования к доступности, надёжности, безопасности и комфортности услуг;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использования требований стандартов в качестве основы разработки документов планирования пассажирских перевозок, формирования контрактных условий, оценки деятельности администраций;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внедрение систем оперативного контроля и диспетчерского управления на ОПТ;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внедрение систем единых электронных билетов, систем мобильных платежей;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создание </a:t>
            </a:r>
            <a:r>
              <a:rPr lang="ru-RU" altLang="ru-RU" sz="80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безбарьерной</a:t>
            </a: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 транспортной среды для всех пользователей услуг ОПТ.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800" b="1" dirty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79388" y="719138"/>
            <a:ext cx="8816975" cy="5572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sz="1600" b="1" dirty="0">
                <a:solidFill>
                  <a:srgbClr val="003366"/>
                </a:solidFill>
                <a:latin typeface="Arial" panose="020B0604020202020204" pitchFamily="34" charset="0"/>
              </a:rPr>
              <a:t>Пример некоторых ключевых положений Стратегии, направленных на достижение цивилизованного и эффективного развития отрасли</a:t>
            </a:r>
            <a:endParaRPr lang="ru-RU" altLang="ru-RU" sz="1600" b="1" dirty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1"/>
          <p:cNvSpPr txBox="1">
            <a:spLocks noChangeArrowheads="1"/>
          </p:cNvSpPr>
          <p:nvPr/>
        </p:nvSpPr>
        <p:spPr bwMode="auto">
          <a:xfrm>
            <a:off x="0" y="1367978"/>
            <a:ext cx="9144000" cy="3508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u="sng" dirty="0" smtClean="0">
                <a:solidFill>
                  <a:srgbClr val="003366"/>
                </a:solidFill>
                <a:latin typeface="Arial" panose="020B0604020202020204" pitchFamily="34" charset="0"/>
              </a:rPr>
              <a:t>Грузовые перевозки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создание эффективной транспортно-логистической инфраструктуры для реализации цепочек поставок грузов;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повышение скорости </a:t>
            </a:r>
            <a:r>
              <a:rPr lang="ru-RU" altLang="ru-RU" sz="80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грузодвижения</a:t>
            </a: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 и эффективности использования подвижного состава автотранспорта;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развитие </a:t>
            </a:r>
            <a:r>
              <a:rPr lang="ru-RU" altLang="ru-RU" sz="80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мультимодальных</a:t>
            </a: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 транспортных связей, контрейлерных и контейнерных перевозок;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внедрение механизмов, стимулирующих обновление транспортного парка;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поэтапная реализация принципа "пользователь - платит" для всех пользователей дорожной инфраструктуры.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3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u="sng" dirty="0" smtClean="0">
                <a:solidFill>
                  <a:srgbClr val="003366"/>
                </a:solidFill>
                <a:latin typeface="Arial" panose="020B0604020202020204" pitchFamily="34" charset="0"/>
              </a:rPr>
              <a:t>Городской транспорт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внедрение </a:t>
            </a:r>
            <a:r>
              <a:rPr lang="ru-RU" altLang="ru-RU" sz="80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мханизмов</a:t>
            </a: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 управления транспортным спросом в городах, стимулирующих переключение перевозок с личного автотранспорта на общественный транспорт (в первую очередь - ГЭТ) и немоторизованные виды передвижения:</a:t>
            </a:r>
          </a:p>
          <a:p>
            <a:pPr marL="360000"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парковочная политика</a:t>
            </a:r>
          </a:p>
          <a:p>
            <a:pPr marL="360000"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ограничения на движение личного автотранспорта, автомобилей низких эко-классов</a:t>
            </a:r>
          </a:p>
          <a:p>
            <a:pPr marL="360000"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повышение качества услуг ОПТ</a:t>
            </a:r>
          </a:p>
          <a:p>
            <a:pPr marL="360000"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развитие немоторизованных видов передвижения</a:t>
            </a:r>
          </a:p>
          <a:p>
            <a:pPr marL="360000"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развитие кар-</a:t>
            </a:r>
            <a:r>
              <a:rPr lang="ru-RU" altLang="ru-RU" sz="80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шеринга</a:t>
            </a: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 и кар-</a:t>
            </a:r>
            <a:r>
              <a:rPr lang="ru-RU" altLang="ru-RU" sz="80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пулинга</a:t>
            </a:r>
            <a:endParaRPr lang="ru-RU" altLang="ru-RU" sz="800" b="1" dirty="0" smtClean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ориентация транспортной политики муниципальных образований на удовлетворение транспортного спроса населения через введение системы стандартов качества услуг;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разработка "грузовых каркасов" крупных городов;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ориентация транспортной политики муниципальных образований на удовлетворение транспортного спроса населения через введение системы стандартов качества услуг;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в перспективе - переход от использования дизельных двигателей к использованию электропривода, газовых двигателей, двигателей на других альтернативных топливах;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введение функционального разделения городских дорог и увязка мер и решений по организации дорожного движения, методов организации пассажирских перевозок с выделенными классами городских дорог - скоростные городские дороги, подвозные дороги, местные дороги.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3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u="sng" dirty="0" smtClean="0">
                <a:solidFill>
                  <a:srgbClr val="003366"/>
                </a:solidFill>
                <a:latin typeface="Arial" panose="020B0604020202020204" pitchFamily="34" charset="0"/>
              </a:rPr>
              <a:t>Инновации на транспорте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широкое внедрение информационных и телекоммуникационных технологий, систем диспетчеризации перевозок, навигационных технологий, "больших" и "открытых" баз данных, систем автономного и автоматического вождения ТС, бортовых </a:t>
            </a:r>
            <a:r>
              <a:rPr lang="ru-RU" altLang="ru-RU" sz="80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контрактно</a:t>
            </a: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-управляющих комплексов с широким функционалом;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создание единой информационной среды управления наземным городским транспортом.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300" b="1" dirty="0">
              <a:solidFill>
                <a:srgbClr val="003366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u="sng" dirty="0" smtClean="0">
                <a:solidFill>
                  <a:srgbClr val="003366"/>
                </a:solidFill>
                <a:latin typeface="Arial" panose="020B0604020202020204" pitchFamily="34" charset="0"/>
              </a:rPr>
              <a:t>Финансирование городского транспорта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- создание региональных (муниципальных) бюджетных фондов развития ОПТ (в </a:t>
            </a:r>
            <a:r>
              <a:rPr lang="ru-RU" altLang="ru-RU" sz="80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т.ч</a:t>
            </a: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. - ГЭТ) и совершенствования организации дорожного движения за счёт средств, </a:t>
            </a:r>
            <a:r>
              <a:rPr lang="ru-RU" altLang="ru-RU" sz="800" b="1" dirty="0" err="1" smtClean="0">
                <a:solidFill>
                  <a:srgbClr val="003366"/>
                </a:solidFill>
                <a:latin typeface="Arial" panose="020B0604020202020204" pitchFamily="34" charset="0"/>
              </a:rPr>
              <a:t>полученых</a:t>
            </a:r>
            <a:r>
              <a:rPr lang="ru-RU" altLang="ru-RU" sz="800" b="1" dirty="0" smtClean="0">
                <a:solidFill>
                  <a:srgbClr val="003366"/>
                </a:solidFill>
                <a:latin typeface="Arial" panose="020B0604020202020204" pitchFamily="34" charset="0"/>
              </a:rPr>
              <a:t> в транспортном секторе в виде штрафов, платы за парковку и т.д.</a:t>
            </a:r>
            <a:endParaRPr lang="ru-RU" altLang="ru-RU" sz="800" b="1" dirty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79388" y="718394"/>
            <a:ext cx="8816975" cy="5572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sz="1600" b="1" dirty="0">
                <a:solidFill>
                  <a:srgbClr val="003366"/>
                </a:solidFill>
                <a:latin typeface="Arial" panose="020B0604020202020204" pitchFamily="34" charset="0"/>
              </a:rPr>
              <a:t>Пример некоторых ключевых положений Стратегии, направленных на достижение цивилизованного и эффективного развития отрасли</a:t>
            </a:r>
            <a:endParaRPr lang="ru-RU" altLang="ru-RU" sz="1600" b="1" dirty="0">
              <a:solidFill>
                <a:srgbClr val="003366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67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Содержимое 2"/>
          <p:cNvSpPr>
            <a:spLocks noGrp="1"/>
          </p:cNvSpPr>
          <p:nvPr>
            <p:ph idx="4294967295"/>
          </p:nvPr>
        </p:nvSpPr>
        <p:spPr>
          <a:xfrm>
            <a:off x="468313" y="1058863"/>
            <a:ext cx="8145462" cy="3241675"/>
          </a:xfrm>
        </p:spPr>
        <p:txBody>
          <a:bodyPr anchor="ctr"/>
          <a:lstStyle/>
          <a:p>
            <a:pPr marL="0" indent="0"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5400" b="1" smtClean="0">
                <a:solidFill>
                  <a:srgbClr val="003366"/>
                </a:solidFill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37612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5565</TotalTime>
  <Words>3761</Words>
  <Application>Microsoft Office PowerPoint</Application>
  <PresentationFormat>Экран (16:9)</PresentationFormat>
  <Paragraphs>399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Arial Unicode MS</vt:lpstr>
      <vt:lpstr>宋体</vt:lpstr>
      <vt:lpstr>Arial</vt:lpstr>
      <vt:lpstr>Arial Black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olkhovikov_d</dc:creator>
  <cp:lastModifiedBy>К</cp:lastModifiedBy>
  <cp:revision>213</cp:revision>
  <cp:lastPrinted>2016-11-30T13:36:19Z</cp:lastPrinted>
  <dcterms:created xsi:type="dcterms:W3CDTF">2014-04-17T10:21:49Z</dcterms:created>
  <dcterms:modified xsi:type="dcterms:W3CDTF">2016-12-01T11:13:54Z</dcterms:modified>
</cp:coreProperties>
</file>